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4.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 id="2147483764" r:id="rId5"/>
  </p:sldMasterIdLst>
  <p:notesMasterIdLst>
    <p:notesMasterId r:id="rId24"/>
  </p:notesMasterIdLst>
  <p:sldIdLst>
    <p:sldId id="2076137761" r:id="rId6"/>
    <p:sldId id="2076137762" r:id="rId7"/>
    <p:sldId id="2076137771" r:id="rId8"/>
    <p:sldId id="259" r:id="rId9"/>
    <p:sldId id="2076136817" r:id="rId10"/>
    <p:sldId id="10916" r:id="rId11"/>
    <p:sldId id="10917" r:id="rId12"/>
    <p:sldId id="10918" r:id="rId13"/>
    <p:sldId id="10919" r:id="rId14"/>
    <p:sldId id="10920" r:id="rId15"/>
    <p:sldId id="10921" r:id="rId16"/>
    <p:sldId id="10922" r:id="rId17"/>
    <p:sldId id="10923" r:id="rId18"/>
    <p:sldId id="10924" r:id="rId19"/>
    <p:sldId id="10925" r:id="rId20"/>
    <p:sldId id="10926" r:id="rId21"/>
    <p:sldId id="10927" r:id="rId22"/>
    <p:sldId id="207613753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0201" autoAdjust="0"/>
  </p:normalViewPr>
  <p:slideViewPr>
    <p:cSldViewPr snapToGrid="0">
      <p:cViewPr varScale="1">
        <p:scale>
          <a:sx n="74" d="100"/>
          <a:sy n="74" d="100"/>
        </p:scale>
        <p:origin x="23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solidFill>
            <a:srgbClr val="6600FF"/>
          </a:solidFill>
        </a:ln>
      </dgm:spPr>
      <dgm:t>
        <a:bodyPr/>
        <a:lstStyle/>
        <a:p>
          <a:r>
            <a:rPr lang="en-AU" sz="1100" dirty="0"/>
            <a:t>Day 1 – Part I </a:t>
          </a:r>
        </a:p>
        <a:p>
          <a:r>
            <a:rPr lang="en-US" sz="1100" dirty="0"/>
            <a:t>Empowering Everyone with Power Platform – From CEO to Frontline Workers</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 to Power Platform</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1 – Part II</a:t>
          </a:r>
        </a:p>
        <a:p>
          <a:r>
            <a:rPr lang="en-US" sz="1100" dirty="0"/>
            <a:t>Power Packed Day with Power Canvas Apps</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9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 Apps</a:t>
          </a:r>
          <a:endParaRPr lang="en-AU" sz="1100" kern="1200" dirty="0">
            <a:solidFill>
              <a:prstClr val="black">
                <a:hueOff val="0"/>
                <a:satOff val="0"/>
                <a:lumOff val="0"/>
                <a:alphaOff val="0"/>
              </a:prstClr>
            </a:solidFill>
            <a:latin typeface="Calibri" panose="020F0502020204030204"/>
            <a:ea typeface="+mn-ea"/>
            <a:cs typeface="+mn-cs"/>
          </a:endParaRPr>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rgbClr val="7030A0"/>
        </a:solidFill>
        <a:ln>
          <a:solidFill>
            <a:schemeClr val="bg1">
              <a:lumMod val="65000"/>
            </a:schemeClr>
          </a:solidFill>
        </a:ln>
      </dgm:spPr>
      <dgm:t>
        <a:bodyPr/>
        <a:lstStyle/>
        <a:p>
          <a:r>
            <a:rPr lang="en-AU" sz="1100" kern="1200" dirty="0"/>
            <a:t>Day 2 – Part I</a:t>
          </a:r>
        </a:p>
        <a:p>
          <a:r>
            <a:rPr lang="en-US" sz="1100" kern="1200" dirty="0"/>
            <a:t>Power Packed </a:t>
          </a:r>
          <a:r>
            <a:rPr lang="en-US" sz="1100" kern="1200" dirty="0">
              <a:solidFill>
                <a:prstClr val="white"/>
              </a:solidFill>
              <a:latin typeface="Calibri" panose="020F0502020204030204"/>
              <a:ea typeface="+mn-ea"/>
              <a:cs typeface="+mn-cs"/>
            </a:rPr>
            <a:t>Day</a:t>
          </a:r>
          <a:r>
            <a:rPr lang="en-US" sz="1100" kern="1200" dirty="0"/>
            <a:t> with Power Model Driven Apps</a:t>
          </a:r>
          <a:endParaRPr lang="en-AU" sz="1100" kern="12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dirty="0"/>
            <a:t>Let’s talk about data</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rgbClr val="7030A0"/>
        </a:solidFill>
        <a:ln>
          <a:solidFill>
            <a:schemeClr val="bg1">
              <a:lumMod val="65000"/>
            </a:schemeClr>
          </a:solidFill>
        </a:ln>
      </dgm:spPr>
      <dgm:t>
        <a:bodyPr/>
        <a:lstStyle/>
        <a:p>
          <a:r>
            <a:rPr lang="en-AU" sz="1100" dirty="0"/>
            <a:t>Day 2 – Part II</a:t>
          </a:r>
        </a:p>
        <a:p>
          <a:r>
            <a:rPr lang="en-US" sz="1100" dirty="0"/>
            <a:t>Power Packed Day with Power Automate</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4A547C1D-B2B4-4DC0-9186-F06ADA29D96C}">
      <dgm:prSet custT="1"/>
      <dgm:spPr/>
      <dgm:t>
        <a:bodyPr/>
        <a:lstStyle/>
        <a:p>
          <a:pPr>
            <a:lnSpc>
              <a:spcPct val="150000"/>
            </a:lnSpc>
            <a:buFont typeface="Wingdings" panose="05000000000000000000" pitchFamily="2" charset="2"/>
            <a:buChar char="ü"/>
          </a:pPr>
          <a:r>
            <a:rPr lang="en-GB" sz="1100" dirty="0"/>
            <a:t>Microsoft Power Platform momentum</a:t>
          </a:r>
        </a:p>
      </dgm:t>
    </dgm:pt>
    <dgm:pt modelId="{F4FB9ED1-E83E-49C1-92FA-6655211CE690}" type="parTrans" cxnId="{28191EE6-95A7-4034-9576-375608FEE2BA}">
      <dgm:prSet/>
      <dgm:spPr/>
      <dgm:t>
        <a:bodyPr/>
        <a:lstStyle/>
        <a:p>
          <a:endParaRPr lang="en-GB"/>
        </a:p>
      </dgm:t>
    </dgm:pt>
    <dgm:pt modelId="{5B58EB33-10F0-4DE7-8164-D3499FE473A2}" type="sibTrans" cxnId="{28191EE6-95A7-4034-9576-375608FEE2BA}">
      <dgm:prSet/>
      <dgm:spPr/>
      <dgm:t>
        <a:bodyPr/>
        <a:lstStyle/>
        <a:p>
          <a:endParaRPr lang="en-GB"/>
        </a:p>
      </dgm:t>
    </dgm:pt>
    <dgm:pt modelId="{98420ADA-3284-4782-9084-DBF7EC77014B}">
      <dgm:prSet custT="1"/>
      <dgm:spPr/>
      <dgm:t>
        <a:bodyPr/>
        <a:lstStyle/>
        <a:p>
          <a:pPr>
            <a:lnSpc>
              <a:spcPct val="150000"/>
            </a:lnSpc>
            <a:buFont typeface="Wingdings" panose="05000000000000000000" pitchFamily="2" charset="2"/>
            <a:buChar char="ü"/>
          </a:pPr>
          <a:r>
            <a:rPr lang="en-GB" sz="1100" dirty="0"/>
            <a:t>Why Power Platform?</a:t>
          </a:r>
        </a:p>
      </dgm:t>
    </dgm:pt>
    <dgm:pt modelId="{89B80783-5988-4921-94F1-75DDC6E54496}" type="parTrans" cxnId="{AE63756E-C35D-4442-A6EA-011C399286C8}">
      <dgm:prSet/>
      <dgm:spPr/>
      <dgm:t>
        <a:bodyPr/>
        <a:lstStyle/>
        <a:p>
          <a:endParaRPr lang="en-GB"/>
        </a:p>
      </dgm:t>
    </dgm:pt>
    <dgm:pt modelId="{5786085F-3BE1-4E70-A5A6-F1EBB3D8528F}" type="sibTrans" cxnId="{AE63756E-C35D-4442-A6EA-011C399286C8}">
      <dgm:prSet/>
      <dgm:spPr/>
      <dgm:t>
        <a:bodyPr/>
        <a:lstStyle/>
        <a:p>
          <a:endParaRPr lang="en-GB"/>
        </a:p>
      </dgm:t>
    </dgm:pt>
    <dgm:pt modelId="{9910124C-CD53-4A9F-B500-6A452AAC9432}">
      <dgm:prSet custT="1"/>
      <dgm:spPr/>
      <dgm:t>
        <a:bodyPr/>
        <a:lstStyle/>
        <a:p>
          <a:pPr>
            <a:lnSpc>
              <a:spcPct val="150000"/>
            </a:lnSpc>
            <a:buFont typeface="Wingdings" panose="05000000000000000000" pitchFamily="2" charset="2"/>
            <a:buChar char="ü"/>
          </a:pPr>
          <a:r>
            <a:rPr lang="en-GB" sz="1100" dirty="0"/>
            <a:t>Customer Stories</a:t>
          </a:r>
        </a:p>
      </dgm:t>
    </dgm:pt>
    <dgm:pt modelId="{ECDD36CF-1B96-4E0B-9554-F2878A2DC6F7}" type="parTrans" cxnId="{AC32DA07-188E-46CF-B9B2-312CAF1701EA}">
      <dgm:prSet/>
      <dgm:spPr/>
      <dgm:t>
        <a:bodyPr/>
        <a:lstStyle/>
        <a:p>
          <a:endParaRPr lang="en-GB"/>
        </a:p>
      </dgm:t>
    </dgm:pt>
    <dgm:pt modelId="{08D79C43-12CD-4B87-A9B1-16CF29738924}" type="sibTrans" cxnId="{AC32DA07-188E-46CF-B9B2-312CAF1701EA}">
      <dgm:prSet/>
      <dgm:spPr/>
      <dgm:t>
        <a:bodyPr/>
        <a:lstStyle/>
        <a:p>
          <a:endParaRPr lang="en-GB"/>
        </a:p>
      </dgm:t>
    </dgm:pt>
    <dgm:pt modelId="{0CF6FF1F-C08F-4FC3-A083-8DE69E9808EC}">
      <dgm:prSet custT="1"/>
      <dgm:spPr/>
      <dgm:t>
        <a:bodyPr/>
        <a:lstStyle/>
        <a:p>
          <a:pPr>
            <a:lnSpc>
              <a:spcPct val="150000"/>
            </a:lnSpc>
            <a:buFont typeface="Wingdings" panose="05000000000000000000" pitchFamily="2" charset="2"/>
            <a:buChar char="ü"/>
          </a:pPr>
          <a:r>
            <a:rPr lang="en-GB" sz="1100" dirty="0"/>
            <a:t>Demo</a:t>
          </a:r>
        </a:p>
      </dgm:t>
    </dgm:pt>
    <dgm:pt modelId="{E2C68DD5-0B4D-46BB-8703-7E6E04774A00}" type="parTrans" cxnId="{B4E214AA-5BD0-42F3-AC2F-CDAC373FF126}">
      <dgm:prSet/>
      <dgm:spPr/>
      <dgm:t>
        <a:bodyPr/>
        <a:lstStyle/>
        <a:p>
          <a:endParaRPr lang="en-GB"/>
        </a:p>
      </dgm:t>
    </dgm:pt>
    <dgm:pt modelId="{69BB4931-D0E5-4586-B4A7-B24CFD9DD6C0}" type="sibTrans" cxnId="{B4E214AA-5BD0-42F3-AC2F-CDAC373FF126}">
      <dgm:prSet/>
      <dgm:spPr/>
      <dgm:t>
        <a:bodyPr/>
        <a:lstStyle/>
        <a:p>
          <a:endParaRPr lang="en-GB"/>
        </a:p>
      </dgm:t>
    </dgm:pt>
    <dgm:pt modelId="{DC1AB3C9-E76A-4172-85C2-F2254809A158}">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 Apps</a:t>
          </a:r>
        </a:p>
      </dgm:t>
    </dgm:pt>
    <dgm:pt modelId="{C5D9562B-6B57-4AC9-BF23-4DE294D9CCC0}" type="parTrans" cxnId="{F9C9F39C-7EC0-43C6-9FB2-54FA2A754ED4}">
      <dgm:prSet/>
      <dgm:spPr/>
      <dgm:t>
        <a:bodyPr/>
        <a:lstStyle/>
        <a:p>
          <a:endParaRPr lang="en-GB"/>
        </a:p>
      </dgm:t>
    </dgm:pt>
    <dgm:pt modelId="{166C141F-AA0E-4C97-B1EA-A06F2DE1C2CA}" type="sibTrans" cxnId="{F9C9F39C-7EC0-43C6-9FB2-54FA2A754ED4}">
      <dgm:prSet/>
      <dgm:spPr/>
      <dgm:t>
        <a:bodyPr/>
        <a:lstStyle/>
        <a:p>
          <a:endParaRPr lang="en-GB"/>
        </a:p>
      </dgm:t>
    </dgm:pt>
    <dgm:pt modelId="{6F7084A3-F6F4-4055-8404-3AB7D7F43B45}">
      <dgm:prSet custT="1"/>
      <dgm:spPr/>
      <dgm:t>
        <a:bodyPr/>
        <a:lstStyle/>
        <a:p>
          <a:pPr>
            <a:lnSpc>
              <a:spcPct val="150000"/>
            </a:lnSpc>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 Apps?</a:t>
          </a:r>
          <a:endParaRPr lang="en-GB" sz="1100" kern="1200" dirty="0">
            <a:solidFill>
              <a:prstClr val="black">
                <a:hueOff val="0"/>
                <a:satOff val="0"/>
                <a:lumOff val="0"/>
                <a:alphaOff val="0"/>
              </a:prstClr>
            </a:solidFill>
            <a:latin typeface="Calibri" panose="020F0502020204030204"/>
            <a:ea typeface="+mn-ea"/>
            <a:cs typeface="+mn-cs"/>
          </a:endParaRPr>
        </a:p>
      </dgm:t>
    </dgm:pt>
    <dgm:pt modelId="{FB834508-C913-4467-8009-DCEB15E722F0}" type="parTrans" cxnId="{EBA58CA9-A3CE-412F-9474-7EAFF04D075A}">
      <dgm:prSet/>
      <dgm:spPr/>
      <dgm:t>
        <a:bodyPr/>
        <a:lstStyle/>
        <a:p>
          <a:endParaRPr lang="en-GB"/>
        </a:p>
      </dgm:t>
    </dgm:pt>
    <dgm:pt modelId="{06B3AF3A-C83F-448F-BA86-3585D21C19DD}" type="sibTrans" cxnId="{EBA58CA9-A3CE-412F-9474-7EAFF04D075A}">
      <dgm:prSet/>
      <dgm:spPr/>
      <dgm:t>
        <a:bodyPr/>
        <a:lstStyle/>
        <a:p>
          <a:endParaRPr lang="en-GB"/>
        </a:p>
      </dgm:t>
    </dgm:pt>
    <dgm:pt modelId="{733AC198-8C9A-4B42-9E53-02CEB15F3C9F}">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 Apps</a:t>
          </a:r>
        </a:p>
      </dgm:t>
    </dgm:pt>
    <dgm:pt modelId="{0608B9E6-3495-41C4-8CB6-E742C70D3BD5}" type="parTrans" cxnId="{71F5C5CE-76D8-4EC7-A21E-453AF89BD604}">
      <dgm:prSet/>
      <dgm:spPr/>
      <dgm:t>
        <a:bodyPr/>
        <a:lstStyle/>
        <a:p>
          <a:endParaRPr lang="en-GB"/>
        </a:p>
      </dgm:t>
    </dgm:pt>
    <dgm:pt modelId="{4C7AF5B8-74FC-4ECC-8F44-8EC6EDA79510}" type="sibTrans" cxnId="{71F5C5CE-76D8-4EC7-A21E-453AF89BD604}">
      <dgm:prSet/>
      <dgm:spPr/>
      <dgm:t>
        <a:bodyPr/>
        <a:lstStyle/>
        <a:p>
          <a:endParaRPr lang="en-GB"/>
        </a:p>
      </dgm:t>
    </dgm:pt>
    <dgm:pt modelId="{DDB2D429-A54B-474B-9DCF-A0E6B52D46DA}">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dgm:t>
    </dgm:pt>
    <dgm:pt modelId="{B3BE7EFD-D6E0-4FFE-9245-9412FF200740}" type="parTrans" cxnId="{CE4D4D1E-7755-456F-BC4E-8D9B3E3BB04A}">
      <dgm:prSet/>
      <dgm:spPr/>
      <dgm:t>
        <a:bodyPr/>
        <a:lstStyle/>
        <a:p>
          <a:endParaRPr lang="en-GB"/>
        </a:p>
      </dgm:t>
    </dgm:pt>
    <dgm:pt modelId="{08ECC846-92B0-466D-8FBC-C4D6AC294A79}" type="sibTrans" cxnId="{CE4D4D1E-7755-456F-BC4E-8D9B3E3BB04A}">
      <dgm:prSet/>
      <dgm:spPr/>
      <dgm:t>
        <a:bodyPr/>
        <a:lstStyle/>
        <a:p>
          <a:endParaRPr lang="en-GB"/>
        </a:p>
      </dgm:t>
    </dgm:pt>
    <dgm:pt modelId="{CD46F9DC-3097-44BC-84D4-73B85CEB5AD8}">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dgm:t>
    </dgm:pt>
    <dgm:pt modelId="{F5D89BF0-17D8-44A5-BA06-5DED91DD8CC8}" type="parTrans" cxnId="{AF7BF292-2C27-461D-853B-8C4CA561F6AD}">
      <dgm:prSet/>
      <dgm:spPr/>
      <dgm:t>
        <a:bodyPr/>
        <a:lstStyle/>
        <a:p>
          <a:endParaRPr lang="en-GB"/>
        </a:p>
      </dgm:t>
    </dgm:pt>
    <dgm:pt modelId="{49003F09-2FDB-479F-BDDC-77A41BFD5C88}" type="sibTrans" cxnId="{AF7BF292-2C27-461D-853B-8C4CA561F6AD}">
      <dgm:prSet/>
      <dgm:spPr/>
      <dgm:t>
        <a:bodyPr/>
        <a:lstStyle/>
        <a:p>
          <a:endParaRPr lang="en-GB"/>
        </a:p>
      </dgm:t>
    </dgm:pt>
    <dgm:pt modelId="{893E7C06-D653-47A6-AE1C-68D245AF3E64}">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gm:t>
    </dgm:pt>
    <dgm:pt modelId="{3933C5AD-E0BA-4B92-AAA9-061A899CA552}" type="parTrans" cxnId="{B5363AA6-367E-4352-9210-91B6613AEB54}">
      <dgm:prSet/>
      <dgm:spPr/>
      <dgm:t>
        <a:bodyPr/>
        <a:lstStyle/>
        <a:p>
          <a:endParaRPr lang="en-GB"/>
        </a:p>
      </dgm:t>
    </dgm:pt>
    <dgm:pt modelId="{2CB8B4CF-883F-4D1D-926C-DAE94DA4D2AC}" type="sibTrans" cxnId="{B5363AA6-367E-4352-9210-91B6613AEB54}">
      <dgm:prSet/>
      <dgm:spPr/>
      <dgm:t>
        <a:bodyPr/>
        <a:lstStyle/>
        <a:p>
          <a:endParaRPr lang="en-GB"/>
        </a:p>
      </dgm:t>
    </dgm:pt>
    <dgm:pt modelId="{54C72AF5-701B-4378-8525-F1DF460F34ED}">
      <dgm:prSet custT="1"/>
      <dgm:spPr/>
      <dgm:t>
        <a:bodyPr/>
        <a:lstStyle/>
        <a:p>
          <a:pPr>
            <a:lnSpc>
              <a:spcPct val="150000"/>
            </a:lnSpc>
            <a:buFont typeface="Wingdings" panose="05000000000000000000" pitchFamily="2" charset="2"/>
            <a:buChar char="ü"/>
          </a:pPr>
          <a:r>
            <a:rPr lang="en-GB" sz="1100" dirty="0"/>
            <a:t>Types of Data</a:t>
          </a:r>
        </a:p>
      </dgm:t>
    </dgm:pt>
    <dgm:pt modelId="{5D5C2022-D69D-486A-9984-619FA0DA17BE}" type="parTrans" cxnId="{A9AB27D9-AB37-4556-8F6E-CCDE59F2CF86}">
      <dgm:prSet/>
      <dgm:spPr/>
      <dgm:t>
        <a:bodyPr/>
        <a:lstStyle/>
        <a:p>
          <a:endParaRPr lang="en-GB"/>
        </a:p>
      </dgm:t>
    </dgm:pt>
    <dgm:pt modelId="{8D515924-C436-4473-8074-31B0016C1AC1}" type="sibTrans" cxnId="{A9AB27D9-AB37-4556-8F6E-CCDE59F2CF86}">
      <dgm:prSet/>
      <dgm:spPr/>
      <dgm:t>
        <a:bodyPr/>
        <a:lstStyle/>
        <a:p>
          <a:endParaRPr lang="en-GB"/>
        </a:p>
      </dgm:t>
    </dgm:pt>
    <dgm:pt modelId="{3A49676A-F985-4612-8E3F-B09E7F5953A5}">
      <dgm:prSet custT="1"/>
      <dgm:spPr/>
      <dgm:t>
        <a:bodyPr/>
        <a:lstStyle/>
        <a:p>
          <a:pPr>
            <a:lnSpc>
              <a:spcPct val="150000"/>
            </a:lnSpc>
            <a:buFont typeface="Wingdings" panose="05000000000000000000" pitchFamily="2" charset="2"/>
            <a:buChar char="ü"/>
          </a:pPr>
          <a:r>
            <a:rPr lang="en-GB" sz="1100" dirty="0" err="1"/>
            <a:t>Dataverse</a:t>
          </a:r>
          <a:endParaRPr lang="en-GB" sz="1100" dirty="0"/>
        </a:p>
      </dgm:t>
    </dgm:pt>
    <dgm:pt modelId="{373F37CE-C981-4F7A-B1CC-0C2867E61ADA}" type="parTrans" cxnId="{1A79C8F4-053A-42E7-9A59-549B72D27189}">
      <dgm:prSet/>
      <dgm:spPr/>
      <dgm:t>
        <a:bodyPr/>
        <a:lstStyle/>
        <a:p>
          <a:endParaRPr lang="en-GB"/>
        </a:p>
      </dgm:t>
    </dgm:pt>
    <dgm:pt modelId="{0F4E1333-36B3-49FC-BCE9-7962A7ABD1D4}" type="sibTrans" cxnId="{1A79C8F4-053A-42E7-9A59-549B72D27189}">
      <dgm:prSet/>
      <dgm:spPr/>
      <dgm:t>
        <a:bodyPr/>
        <a:lstStyle/>
        <a:p>
          <a:endParaRPr lang="en-GB"/>
        </a:p>
      </dgm:t>
    </dgm:pt>
    <dgm:pt modelId="{7A35B426-1F7B-470E-83C9-8B734CBF59CF}">
      <dgm:prSet custT="1"/>
      <dgm:spPr/>
      <dgm:t>
        <a:bodyPr/>
        <a:lstStyle/>
        <a:p>
          <a:pPr>
            <a:lnSpc>
              <a:spcPct val="150000"/>
            </a:lnSpc>
            <a:buFont typeface="Wingdings" panose="05000000000000000000" pitchFamily="2" charset="2"/>
            <a:buChar char="ü"/>
          </a:pPr>
          <a:r>
            <a:rPr lang="en-GB" sz="1100" dirty="0"/>
            <a:t>Model-driven Apps</a:t>
          </a:r>
        </a:p>
      </dgm:t>
    </dgm:pt>
    <dgm:pt modelId="{4D6F01C8-1B7B-4631-8135-A5886B2B0D75}" type="parTrans" cxnId="{BFCC3057-757D-408F-B91D-CED24E8925F4}">
      <dgm:prSet/>
      <dgm:spPr/>
      <dgm:t>
        <a:bodyPr/>
        <a:lstStyle/>
        <a:p>
          <a:endParaRPr lang="en-GB"/>
        </a:p>
      </dgm:t>
    </dgm:pt>
    <dgm:pt modelId="{C1D13965-F077-4D0D-AF66-F16ABF1EB9AC}" type="sibTrans" cxnId="{BFCC3057-757D-408F-B91D-CED24E8925F4}">
      <dgm:prSet/>
      <dgm:spPr/>
      <dgm:t>
        <a:bodyPr/>
        <a:lstStyle/>
        <a:p>
          <a:endParaRPr lang="en-GB"/>
        </a:p>
      </dgm:t>
    </dgm:pt>
    <dgm:pt modelId="{0F8B0C98-A74B-4E44-B92F-2CAB105C195E}">
      <dgm:prSet custT="1"/>
      <dgm:spPr/>
      <dgm:t>
        <a:bodyPr/>
        <a:lstStyle/>
        <a:p>
          <a:pPr>
            <a:lnSpc>
              <a:spcPct val="150000"/>
            </a:lnSpc>
            <a:buFont typeface="Wingdings" panose="05000000000000000000" pitchFamily="2" charset="2"/>
            <a:buChar char="ü"/>
          </a:pPr>
          <a:r>
            <a:rPr lang="en-US" sz="1100" dirty="0"/>
            <a:t>What type of components can I add?</a:t>
          </a:r>
          <a:endParaRPr lang="en-GB" sz="1100" dirty="0"/>
        </a:p>
      </dgm:t>
    </dgm:pt>
    <dgm:pt modelId="{75ADCC08-01ED-4D06-A1CC-F0123111E0EE}" type="parTrans" cxnId="{E2FE5168-614E-4332-9434-C2A45F9788E4}">
      <dgm:prSet/>
      <dgm:spPr/>
      <dgm:t>
        <a:bodyPr/>
        <a:lstStyle/>
        <a:p>
          <a:endParaRPr lang="en-GB"/>
        </a:p>
      </dgm:t>
    </dgm:pt>
    <dgm:pt modelId="{5D083F13-5804-4978-8269-5CEC2CDF2CEE}" type="sibTrans" cxnId="{E2FE5168-614E-4332-9434-C2A45F9788E4}">
      <dgm:prSet/>
      <dgm:spPr/>
      <dgm:t>
        <a:bodyPr/>
        <a:lstStyle/>
        <a:p>
          <a:endParaRPr lang="en-GB"/>
        </a:p>
      </dgm:t>
    </dgm:pt>
    <dgm:pt modelId="{ACC56B55-B54D-4F97-A978-D694743ADE3E}">
      <dgm:prSet custT="1"/>
      <dgm:spPr/>
      <dgm:t>
        <a:bodyPr/>
        <a:lstStyle/>
        <a:p>
          <a:pPr>
            <a:lnSpc>
              <a:spcPct val="150000"/>
            </a:lnSpc>
            <a:buFont typeface="Wingdings" panose="05000000000000000000" pitchFamily="2" charset="2"/>
            <a:buChar char="ü"/>
          </a:pPr>
          <a:r>
            <a:rPr lang="en-GB" sz="1100" dirty="0"/>
            <a:t>Data model design</a:t>
          </a:r>
        </a:p>
      </dgm:t>
    </dgm:pt>
    <dgm:pt modelId="{272886AB-B1F7-4E40-90B4-C7960DBE4BC6}" type="parTrans" cxnId="{82BD830C-0890-4944-9670-1030FAFDAD36}">
      <dgm:prSet/>
      <dgm:spPr/>
      <dgm:t>
        <a:bodyPr/>
        <a:lstStyle/>
        <a:p>
          <a:endParaRPr lang="en-GB"/>
        </a:p>
      </dgm:t>
    </dgm:pt>
    <dgm:pt modelId="{88310FBB-C995-488E-B9E4-06601E9529A4}" type="sibTrans" cxnId="{82BD830C-0890-4944-9670-1030FAFDAD36}">
      <dgm:prSet/>
      <dgm:spPr/>
      <dgm:t>
        <a:bodyPr/>
        <a:lstStyle/>
        <a:p>
          <a:endParaRPr lang="en-GB"/>
        </a:p>
      </dgm:t>
    </dgm:pt>
    <dgm:pt modelId="{722059E4-A748-4A8B-8781-AB6D2D353394}">
      <dgm:prSet custT="1"/>
      <dgm:spPr/>
      <dgm:t>
        <a:bodyPr/>
        <a:lstStyle/>
        <a:p>
          <a:pPr>
            <a:lnSpc>
              <a:spcPct val="150000"/>
            </a:lnSpc>
            <a:buFont typeface="Wingdings" panose="05000000000000000000" pitchFamily="2" charset="2"/>
            <a:buChar char="ü"/>
          </a:pPr>
          <a:r>
            <a:rPr lang="en-GB" sz="1100" dirty="0"/>
            <a:t>Demo</a:t>
          </a:r>
        </a:p>
      </dgm:t>
    </dgm:pt>
    <dgm:pt modelId="{E0F69483-11ED-4B91-9141-56F9A481AC2E}" type="parTrans" cxnId="{70EFA57B-C632-41A4-8FD1-52474CE9C91B}">
      <dgm:prSet/>
      <dgm:spPr/>
      <dgm:t>
        <a:bodyPr/>
        <a:lstStyle/>
        <a:p>
          <a:endParaRPr lang="en-GB"/>
        </a:p>
      </dgm:t>
    </dgm:pt>
    <dgm:pt modelId="{BF0F9C3A-7161-435E-B116-A646B86BE65D}" type="sibTrans" cxnId="{70EFA57B-C632-41A4-8FD1-52474CE9C91B}">
      <dgm:prSet/>
      <dgm:spPr/>
      <dgm:t>
        <a:bodyPr/>
        <a:lstStyle/>
        <a:p>
          <a:endParaRPr lang="en-GB"/>
        </a:p>
      </dgm:t>
    </dgm:pt>
    <dgm:pt modelId="{CA39C776-1E27-4904-8DB3-2D5DD7EBBFFA}">
      <dgm:prSet custT="1"/>
      <dgm:spPr/>
      <dgm:t>
        <a:bodyPr/>
        <a:lstStyle/>
        <a:p>
          <a:pPr>
            <a:lnSpc>
              <a:spcPct val="150000"/>
            </a:lnSpc>
            <a:buFont typeface="Wingdings" panose="05000000000000000000" pitchFamily="2" charset="2"/>
            <a:buChar char="ü"/>
          </a:pPr>
          <a:r>
            <a:rPr lang="en-GB" sz="1100" dirty="0"/>
            <a:t>Types of flow</a:t>
          </a:r>
        </a:p>
      </dgm:t>
    </dgm:pt>
    <dgm:pt modelId="{9C148EF5-537F-4960-9314-AAD245B07C3D}" type="parTrans" cxnId="{93471932-2A34-4FFA-8040-DA64249AFE39}">
      <dgm:prSet/>
      <dgm:spPr/>
      <dgm:t>
        <a:bodyPr/>
        <a:lstStyle/>
        <a:p>
          <a:endParaRPr lang="en-GB"/>
        </a:p>
      </dgm:t>
    </dgm:pt>
    <dgm:pt modelId="{3F1D3250-0E7C-4F77-8EED-C20DDC838F8B}" type="sibTrans" cxnId="{93471932-2A34-4FFA-8040-DA64249AFE39}">
      <dgm:prSet/>
      <dgm:spPr/>
      <dgm:t>
        <a:bodyPr/>
        <a:lstStyle/>
        <a:p>
          <a:endParaRPr lang="en-GB"/>
        </a:p>
      </dgm:t>
    </dgm:pt>
    <dgm:pt modelId="{ACF45D7E-EB1D-4123-9D63-5147010D7F29}">
      <dgm:prSet custT="1"/>
      <dgm:spPr/>
      <dgm:t>
        <a:bodyPr/>
        <a:lstStyle/>
        <a:p>
          <a:pPr>
            <a:lnSpc>
              <a:spcPct val="150000"/>
            </a:lnSpc>
            <a:buFont typeface="Wingdings" panose="05000000000000000000" pitchFamily="2" charset="2"/>
            <a:buChar char="ü"/>
          </a:pPr>
          <a:r>
            <a:rPr lang="en-GB" sz="1100" dirty="0"/>
            <a:t>Data types and expression</a:t>
          </a:r>
        </a:p>
      </dgm:t>
    </dgm:pt>
    <dgm:pt modelId="{33ACDDAE-76C8-4C30-BF80-07F97DBB8120}" type="parTrans" cxnId="{389F8231-A005-4059-8AFB-6DAFB98A445F}">
      <dgm:prSet/>
      <dgm:spPr/>
      <dgm:t>
        <a:bodyPr/>
        <a:lstStyle/>
        <a:p>
          <a:endParaRPr lang="en-GB"/>
        </a:p>
      </dgm:t>
    </dgm:pt>
    <dgm:pt modelId="{9213C03E-45C7-45C9-8C29-4213FA7D41B9}" type="sibTrans" cxnId="{389F8231-A005-4059-8AFB-6DAFB98A445F}">
      <dgm:prSet/>
      <dgm:spPr/>
      <dgm:t>
        <a:bodyPr/>
        <a:lstStyle/>
        <a:p>
          <a:endParaRPr lang="en-GB"/>
        </a:p>
      </dgm:t>
    </dgm:pt>
    <dgm:pt modelId="{401F0372-7C1A-47C1-ADD7-711995422879}">
      <dgm:prSet custT="1"/>
      <dgm:spPr/>
      <dgm:t>
        <a:bodyPr/>
        <a:lstStyle/>
        <a:p>
          <a:pPr>
            <a:lnSpc>
              <a:spcPct val="150000"/>
            </a:lnSpc>
            <a:buFont typeface="Wingdings" panose="05000000000000000000" pitchFamily="2" charset="2"/>
            <a:buChar char="ü"/>
          </a:pPr>
          <a:r>
            <a:rPr lang="en-GB" sz="1100" dirty="0"/>
            <a:t>Working with Arrays</a:t>
          </a:r>
        </a:p>
      </dgm:t>
    </dgm:pt>
    <dgm:pt modelId="{FA7CC548-1847-4128-BA6E-3149BCFABE1E}" type="parTrans" cxnId="{ED84E10E-4758-4D92-A8D4-883E33538944}">
      <dgm:prSet/>
      <dgm:spPr/>
      <dgm:t>
        <a:bodyPr/>
        <a:lstStyle/>
        <a:p>
          <a:endParaRPr lang="en-GB"/>
        </a:p>
      </dgm:t>
    </dgm:pt>
    <dgm:pt modelId="{0F96B1C2-B14D-48B3-9213-F2B58460E366}" type="sibTrans" cxnId="{ED84E10E-4758-4D92-A8D4-883E33538944}">
      <dgm:prSet/>
      <dgm:spPr/>
      <dgm:t>
        <a:bodyPr/>
        <a:lstStyle/>
        <a:p>
          <a:endParaRPr lang="en-GB"/>
        </a:p>
      </dgm:t>
    </dgm:pt>
    <dgm:pt modelId="{B9E04480-191E-4EE4-B47A-C7D607722DD4}">
      <dgm:prSet custT="1"/>
      <dgm:spPr/>
      <dgm:t>
        <a:bodyPr/>
        <a:lstStyle/>
        <a:p>
          <a:pPr>
            <a:lnSpc>
              <a:spcPct val="150000"/>
            </a:lnSpc>
            <a:buFont typeface="Wingdings" panose="05000000000000000000" pitchFamily="2" charset="2"/>
            <a:buChar char="ü"/>
          </a:pPr>
          <a:r>
            <a:rPr lang="en-US" sz="1100" dirty="0"/>
            <a:t>Control flow and action settings</a:t>
          </a:r>
          <a:endParaRPr lang="en-GB" sz="1100" dirty="0"/>
        </a:p>
      </dgm:t>
    </dgm:pt>
    <dgm:pt modelId="{BAA74BFC-6D7F-4481-B325-0A977FA4DEB0}" type="parTrans" cxnId="{56200E4F-CCD6-4F7B-857D-4C07847374F7}">
      <dgm:prSet/>
      <dgm:spPr/>
      <dgm:t>
        <a:bodyPr/>
        <a:lstStyle/>
        <a:p>
          <a:endParaRPr lang="en-GB"/>
        </a:p>
      </dgm:t>
    </dgm:pt>
    <dgm:pt modelId="{62E32415-EA97-4C50-B59F-BA185762F1ED}" type="sibTrans" cxnId="{56200E4F-CCD6-4F7B-857D-4C07847374F7}">
      <dgm:prSet/>
      <dgm:spPr/>
      <dgm:t>
        <a:bodyPr/>
        <a:lstStyle/>
        <a:p>
          <a:endParaRPr lang="en-GB"/>
        </a:p>
      </dgm:t>
    </dgm:pt>
    <dgm:pt modelId="{C657AF91-1E17-40EF-9890-50B43ED87700}">
      <dgm:prSet custT="1"/>
      <dgm:spPr/>
      <dgm:t>
        <a:bodyPr/>
        <a:lstStyle/>
        <a:p>
          <a:pPr>
            <a:lnSpc>
              <a:spcPct val="150000"/>
            </a:lnSpc>
            <a:buFont typeface="Wingdings" panose="05000000000000000000" pitchFamily="2" charset="2"/>
            <a:buChar char="ü"/>
          </a:pPr>
          <a:r>
            <a:rPr lang="en-GB" sz="1100" dirty="0"/>
            <a:t>Demo</a:t>
          </a:r>
        </a:p>
      </dgm:t>
    </dgm:pt>
    <dgm:pt modelId="{55676C19-027A-4706-9920-9F38CB78BB55}" type="parTrans" cxnId="{3E422639-45BD-4ECC-8D61-FEA975A3F6A7}">
      <dgm:prSet/>
      <dgm:spPr/>
      <dgm:t>
        <a:bodyPr/>
        <a:lstStyle/>
        <a:p>
          <a:endParaRPr lang="en-GB"/>
        </a:p>
      </dgm:t>
    </dgm:pt>
    <dgm:pt modelId="{BE406468-ACD9-48DC-8128-CF031B39F537}" type="sibTrans" cxnId="{3E422639-45BD-4ECC-8D61-FEA975A3F6A7}">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4">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4">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4">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4">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4">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4">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4">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4">
        <dgm:presLayoutVars>
          <dgm:bulletEnabled val="1"/>
        </dgm:presLayoutVars>
      </dgm:prSet>
      <dgm:spPr/>
    </dgm:pt>
  </dgm:ptLst>
  <dgm:cxnLst>
    <dgm:cxn modelId="{6927EB04-047A-4B60-B383-2EA3685506A3}" type="presOf" srcId="{98420ADA-3284-4782-9084-DBF7EC77014B}" destId="{F9540AD5-4F34-4720-A853-23023519F2F5}" srcOrd="0" destOrd="2" presId="urn:microsoft.com/office/officeart/2005/8/layout/hList1"/>
    <dgm:cxn modelId="{AC32DA07-188E-46CF-B9B2-312CAF1701EA}" srcId="{3F8F7C63-6D9D-4496-99F3-13DF66B8EAD6}" destId="{9910124C-CD53-4A9F-B500-6A452AAC9432}" srcOrd="3" destOrd="0" parTransId="{ECDD36CF-1B96-4E0B-9554-F2878A2DC6F7}" sibTransId="{08D79C43-12CD-4B87-A9B1-16CF29738924}"/>
    <dgm:cxn modelId="{33F1A608-4DA9-4826-AF52-36D4C55E4E04}" srcId="{AA0CC1A4-89B3-4AA2-AE39-4C1399639CA2}" destId="{C6F6A35E-EF9D-42DB-9F6B-51AFF90BC98C}" srcOrd="0" destOrd="0" parTransId="{4BE4706B-ADBA-4294-8DC4-FD7F07C201E2}" sibTransId="{5C687E63-B55E-4016-81AC-60C7B4AB88A6}"/>
    <dgm:cxn modelId="{77F1DE0B-593D-46F9-9A6C-3926F96637F8}" type="presOf" srcId="{54C72AF5-701B-4378-8525-F1DF460F34ED}" destId="{FE6D297C-C9E0-4A7D-A12A-BA53DEE78AEC}" srcOrd="0" destOrd="1" presId="urn:microsoft.com/office/officeart/2005/8/layout/hList1"/>
    <dgm:cxn modelId="{82BD830C-0890-4944-9670-1030FAFDAD36}" srcId="{AA0CC1A4-89B3-4AA2-AE39-4C1399639CA2}" destId="{ACC56B55-B54D-4F97-A978-D694743ADE3E}" srcOrd="5" destOrd="0" parTransId="{272886AB-B1F7-4E40-90B4-C7960DBE4BC6}" sibTransId="{88310FBB-C995-488E-B9E4-06601E9529A4}"/>
    <dgm:cxn modelId="{ED84E10E-4758-4D92-A8D4-883E33538944}" srcId="{639BF8EA-4D33-4B30-911B-6776BADCAC46}" destId="{401F0372-7C1A-47C1-ADD7-711995422879}" srcOrd="3" destOrd="0" parTransId="{FA7CC548-1847-4128-BA6E-3149BCFABE1E}" sibTransId="{0F96B1C2-B14D-48B3-9213-F2B58460E366}"/>
    <dgm:cxn modelId="{37581F1C-5334-445E-829C-72AF65A4BDB2}" type="presOf" srcId="{AA0CC1A4-89B3-4AA2-AE39-4C1399639CA2}" destId="{6D51457A-C3C5-41AF-B616-CDB4705EBFBD}" srcOrd="0" destOrd="0" presId="urn:microsoft.com/office/officeart/2005/8/layout/hList1"/>
    <dgm:cxn modelId="{CE4D4D1E-7755-456F-BC4E-8D9B3E3BB04A}" srcId="{5D730ECF-5E56-4BCC-9295-01AA7310EDA9}" destId="{DDB2D429-A54B-474B-9DCF-A0E6B52D46DA}" srcOrd="4" destOrd="0" parTransId="{B3BE7EFD-D6E0-4FFE-9245-9412FF200740}" sibTransId="{08ECC846-92B0-466D-8FBC-C4D6AC294A79}"/>
    <dgm:cxn modelId="{803A602C-5B01-40EC-BFAD-279105D23941}" type="presOf" srcId="{0CF6FF1F-C08F-4FC3-A083-8DE69E9808EC}" destId="{F9540AD5-4F34-4720-A853-23023519F2F5}" srcOrd="0" destOrd="4" presId="urn:microsoft.com/office/officeart/2005/8/layout/hList1"/>
    <dgm:cxn modelId="{389F8231-A005-4059-8AFB-6DAFB98A445F}" srcId="{639BF8EA-4D33-4B30-911B-6776BADCAC46}" destId="{ACF45D7E-EB1D-4123-9D63-5147010D7F29}" srcOrd="2" destOrd="0" parTransId="{33ACDDAE-76C8-4C30-BF80-07F97DBB8120}" sibTransId="{9213C03E-45C7-45C9-8C29-4213FA7D41B9}"/>
    <dgm:cxn modelId="{93471932-2A34-4FFA-8040-DA64249AFE39}" srcId="{639BF8EA-4D33-4B30-911B-6776BADCAC46}" destId="{CA39C776-1E27-4904-8DB3-2D5DD7EBBFFA}" srcOrd="1" destOrd="0" parTransId="{9C148EF5-537F-4960-9314-AAD245B07C3D}" sibTransId="{3F1D3250-0E7C-4F77-8EED-C20DDC838F8B}"/>
    <dgm:cxn modelId="{3E422639-45BD-4ECC-8D61-FEA975A3F6A7}" srcId="{639BF8EA-4D33-4B30-911B-6776BADCAC46}" destId="{C657AF91-1E17-40EF-9890-50B43ED87700}" srcOrd="5" destOrd="0" parTransId="{55676C19-027A-4706-9920-9F38CB78BB55}" sibTransId="{BE406468-ACD9-48DC-8128-CF031B39F537}"/>
    <dgm:cxn modelId="{55754E5C-3147-44A5-89C7-7517FAF11EB9}" type="presOf" srcId="{ACF45D7E-EB1D-4123-9D63-5147010D7F29}" destId="{569DA3D3-C2E5-4089-A6F0-CF7A0DE5293E}" srcOrd="0" destOrd="2" presId="urn:microsoft.com/office/officeart/2005/8/layout/hList1"/>
    <dgm:cxn modelId="{227F285F-07B4-4102-AA0F-9D3E0C5486BE}" type="presOf" srcId="{733AC198-8C9A-4B42-9E53-02CEB15F3C9F}" destId="{CD66AAD5-A74B-4989-8AD5-348B79FA87C7}" srcOrd="0" destOrd="3" presId="urn:microsoft.com/office/officeart/2005/8/layout/hList1"/>
    <dgm:cxn modelId="{3D59E865-B3CD-4FB1-87EE-B17547F900D0}" type="presOf" srcId="{C657AF91-1E17-40EF-9890-50B43ED87700}" destId="{569DA3D3-C2E5-4089-A6F0-CF7A0DE5293E}" srcOrd="0" destOrd="5" presId="urn:microsoft.com/office/officeart/2005/8/layout/hList1"/>
    <dgm:cxn modelId="{E2FE5168-614E-4332-9434-C2A45F9788E4}" srcId="{AA0CC1A4-89B3-4AA2-AE39-4C1399639CA2}" destId="{0F8B0C98-A74B-4E44-B92F-2CAB105C195E}" srcOrd="4" destOrd="0" parTransId="{75ADCC08-01ED-4D06-A1CC-F0123111E0EE}" sibTransId="{5D083F13-5804-4978-8269-5CEC2CDF2CEE}"/>
    <dgm:cxn modelId="{F37D8A48-094D-4291-8663-3219EE933036}" type="presOf" srcId="{630C8C32-A979-40C7-BDD7-71A76577670D}" destId="{F9540AD5-4F34-4720-A853-23023519F2F5}" srcOrd="0" destOrd="0" presId="urn:microsoft.com/office/officeart/2005/8/layout/hList1"/>
    <dgm:cxn modelId="{AE63756E-C35D-4442-A6EA-011C399286C8}" srcId="{3F8F7C63-6D9D-4496-99F3-13DF66B8EAD6}" destId="{98420ADA-3284-4782-9084-DBF7EC77014B}" srcOrd="2" destOrd="0" parTransId="{89B80783-5988-4921-94F1-75DDC6E54496}" sibTransId="{5786085F-3BE1-4E70-A5A6-F1EBB3D8528F}"/>
    <dgm:cxn modelId="{56200E4F-CCD6-4F7B-857D-4C07847374F7}" srcId="{639BF8EA-4D33-4B30-911B-6776BADCAC46}" destId="{B9E04480-191E-4EE4-B47A-C7D607722DD4}" srcOrd="4" destOrd="0" parTransId="{BAA74BFC-6D7F-4481-B325-0A977FA4DEB0}" sibTransId="{62E32415-EA97-4C50-B59F-BA185762F1ED}"/>
    <dgm:cxn modelId="{46F53550-0107-4711-901A-8C35D4679E93}" type="presOf" srcId="{3F8F7C63-6D9D-4496-99F3-13DF66B8EAD6}" destId="{DEBF50E0-4517-471F-B18E-2795B1F5C0A8}" srcOrd="0" destOrd="0" presId="urn:microsoft.com/office/officeart/2005/8/layout/hList1"/>
    <dgm:cxn modelId="{A08E2572-D22C-4DD7-859F-093573558A8F}" type="presOf" srcId="{9910124C-CD53-4A9F-B500-6A452AAC9432}" destId="{F9540AD5-4F34-4720-A853-23023519F2F5}" srcOrd="0" destOrd="3" presId="urn:microsoft.com/office/officeart/2005/8/layout/hList1"/>
    <dgm:cxn modelId="{1D679673-5FD6-4446-B5C4-EA13252864E0}" srcId="{AC11CA59-F486-473C-AE1A-BD3E159BD48A}" destId="{5D730ECF-5E56-4BCC-9295-01AA7310EDA9}" srcOrd="1" destOrd="0" parTransId="{B49ADB08-7DAD-4DCA-9B2B-46818BC4CFDF}" sibTransId="{9491BB27-9D09-4225-BBD1-073A5C5F0A21}"/>
    <dgm:cxn modelId="{21295074-A0F9-420B-A47C-9A3D0F9247AC}" type="presOf" srcId="{5D730ECF-5E56-4BCC-9295-01AA7310EDA9}" destId="{A15940E0-E524-4386-893B-E5C857ACD0DE}" srcOrd="0" destOrd="0" presId="urn:microsoft.com/office/officeart/2005/8/layout/hList1"/>
    <dgm:cxn modelId="{BFCC3057-757D-408F-B91D-CED24E8925F4}" srcId="{AA0CC1A4-89B3-4AA2-AE39-4C1399639CA2}" destId="{7A35B426-1F7B-470E-83C9-8B734CBF59CF}" srcOrd="3" destOrd="0" parTransId="{4D6F01C8-1B7B-4631-8135-A5886B2B0D75}" sibTransId="{C1D13965-F077-4D0D-AF66-F16ABF1EB9AC}"/>
    <dgm:cxn modelId="{9426DF58-2E78-4D03-BF93-B143EBABEBAC}" type="presOf" srcId="{CA39C776-1E27-4904-8DB3-2D5DD7EBBFFA}" destId="{569DA3D3-C2E5-4089-A6F0-CF7A0DE5293E}" srcOrd="0" destOrd="1" presId="urn:microsoft.com/office/officeart/2005/8/layout/hList1"/>
    <dgm:cxn modelId="{70EFA57B-C632-41A4-8FD1-52474CE9C91B}" srcId="{AA0CC1A4-89B3-4AA2-AE39-4C1399639CA2}" destId="{722059E4-A748-4A8B-8781-AB6D2D353394}" srcOrd="6" destOrd="0" parTransId="{E0F69483-11ED-4B91-9141-56F9A481AC2E}" sibTransId="{BF0F9C3A-7161-435E-B116-A646B86BE65D}"/>
    <dgm:cxn modelId="{F856FA7B-3279-4151-88C6-FC89EF00CA04}" srcId="{AC11CA59-F486-473C-AE1A-BD3E159BD48A}" destId="{AA0CC1A4-89B3-4AA2-AE39-4C1399639CA2}" srcOrd="2" destOrd="0" parTransId="{C0AF6D3B-B26B-43D4-8370-C068EA004DB7}" sibTransId="{6CDD5F2F-DC14-46D9-87E7-871C2297CCE1}"/>
    <dgm:cxn modelId="{3790F588-BD57-4CCE-B91D-33379F88B9D6}" type="presOf" srcId="{F44527D1-3623-4718-A5C7-590A95354660}" destId="{CD66AAD5-A74B-4989-8AD5-348B79FA87C7}" srcOrd="0" destOrd="0" presId="urn:microsoft.com/office/officeart/2005/8/layout/hList1"/>
    <dgm:cxn modelId="{AF7BF292-2C27-461D-853B-8C4CA561F6AD}" srcId="{5D730ECF-5E56-4BCC-9295-01AA7310EDA9}" destId="{CD46F9DC-3097-44BC-84D4-73B85CEB5AD8}" srcOrd="5" destOrd="0" parTransId="{F5D89BF0-17D8-44A5-BA06-5DED91DD8CC8}" sibTransId="{49003F09-2FDB-479F-BDDC-77A41BFD5C88}"/>
    <dgm:cxn modelId="{80D2EB97-FE6E-41F7-AAC0-D99588067CBF}" type="presOf" srcId="{0F8B0C98-A74B-4E44-B92F-2CAB105C195E}" destId="{FE6D297C-C9E0-4A7D-A12A-BA53DEE78AEC}" srcOrd="0" destOrd="4" presId="urn:microsoft.com/office/officeart/2005/8/layout/hList1"/>
    <dgm:cxn modelId="{8C63B698-8A4E-457D-994E-67C74BAEA65D}" srcId="{3F8F7C63-6D9D-4496-99F3-13DF66B8EAD6}" destId="{630C8C32-A979-40C7-BDD7-71A76577670D}" srcOrd="0" destOrd="0" parTransId="{A072B589-234B-4E81-93D6-F23076B69245}" sibTransId="{BC580252-AC53-48E5-98C9-B7684010D558}"/>
    <dgm:cxn modelId="{0ED3DF9B-E4B0-4681-95D2-1F1F9BB4BD14}" type="presOf" srcId="{CD46F9DC-3097-44BC-84D4-73B85CEB5AD8}" destId="{CD66AAD5-A74B-4989-8AD5-348B79FA87C7}" srcOrd="0" destOrd="5" presId="urn:microsoft.com/office/officeart/2005/8/layout/hList1"/>
    <dgm:cxn modelId="{F9C9F39C-7EC0-43C6-9FB2-54FA2A754ED4}" srcId="{5D730ECF-5E56-4BCC-9295-01AA7310EDA9}" destId="{DC1AB3C9-E76A-4172-85C2-F2254809A158}" srcOrd="1" destOrd="0" parTransId="{C5D9562B-6B57-4AC9-BF23-4DE294D9CCC0}" sibTransId="{166C141F-AA0E-4C97-B1EA-A06F2DE1C2CA}"/>
    <dgm:cxn modelId="{44C8BE9E-8A73-47DE-BA80-191BAB42247C}" type="presOf" srcId="{401F0372-7C1A-47C1-ADD7-711995422879}" destId="{569DA3D3-C2E5-4089-A6F0-CF7A0DE5293E}" srcOrd="0" destOrd="3" presId="urn:microsoft.com/office/officeart/2005/8/layout/hList1"/>
    <dgm:cxn modelId="{FBE15CA0-3717-497A-8E9A-018989822677}" srcId="{5D730ECF-5E56-4BCC-9295-01AA7310EDA9}" destId="{F44527D1-3623-4718-A5C7-590A95354660}" srcOrd="0" destOrd="0" parTransId="{5E7514FD-99DE-4412-9C1C-3D96F9C74494}" sibTransId="{07EC650E-232F-42AC-A156-321F455F5A3F}"/>
    <dgm:cxn modelId="{000B1AA1-D269-433B-A2F8-4074006666C0}" type="presOf" srcId="{4A547C1D-B2B4-4DC0-9186-F06ADA29D96C}" destId="{F9540AD5-4F34-4720-A853-23023519F2F5}" srcOrd="0" destOrd="1" presId="urn:microsoft.com/office/officeart/2005/8/layout/hList1"/>
    <dgm:cxn modelId="{6EF1EBA1-E49D-428D-BFC4-1C65518BD8D7}" type="presOf" srcId="{ACC56B55-B54D-4F97-A978-D694743ADE3E}" destId="{FE6D297C-C9E0-4A7D-A12A-BA53DEE78AEC}" srcOrd="0" destOrd="5" presId="urn:microsoft.com/office/officeart/2005/8/layout/hList1"/>
    <dgm:cxn modelId="{D1018BA4-D551-4AF8-AE83-3A349CE9146F}" type="presOf" srcId="{639BF8EA-4D33-4B30-911B-6776BADCAC46}" destId="{79AA2380-6C09-4C3E-A320-87D02EF11B92}" srcOrd="0" destOrd="0" presId="urn:microsoft.com/office/officeart/2005/8/layout/hList1"/>
    <dgm:cxn modelId="{B5363AA6-367E-4352-9210-91B6613AEB54}" srcId="{5D730ECF-5E56-4BCC-9295-01AA7310EDA9}" destId="{893E7C06-D653-47A6-AE1C-68D245AF3E64}" srcOrd="6" destOrd="0" parTransId="{3933C5AD-E0BA-4B92-AAA9-061A899CA552}" sibTransId="{2CB8B4CF-883F-4D1D-926C-DAE94DA4D2AC}"/>
    <dgm:cxn modelId="{EBA58CA9-A3CE-412F-9474-7EAFF04D075A}" srcId="{5D730ECF-5E56-4BCC-9295-01AA7310EDA9}" destId="{6F7084A3-F6F4-4055-8404-3AB7D7F43B45}" srcOrd="2" destOrd="0" parTransId="{FB834508-C913-4467-8009-DCEB15E722F0}" sibTransId="{06B3AF3A-C83F-448F-BA86-3585D21C19DD}"/>
    <dgm:cxn modelId="{B4E214AA-5BD0-42F3-AC2F-CDAC373FF126}" srcId="{3F8F7C63-6D9D-4496-99F3-13DF66B8EAD6}" destId="{0CF6FF1F-C08F-4FC3-A083-8DE69E9808EC}" srcOrd="4" destOrd="0" parTransId="{E2C68DD5-0B4D-46BB-8703-7E6E04774A00}" sibTransId="{69BB4931-D0E5-4586-B4A7-B24CFD9DD6C0}"/>
    <dgm:cxn modelId="{DC1AC8AC-9C09-4807-AF0C-A7962DB87579}" type="presOf" srcId="{6F7084A3-F6F4-4055-8404-3AB7D7F43B45}" destId="{CD66AAD5-A74B-4989-8AD5-348B79FA87C7}" srcOrd="0" destOrd="2" presId="urn:microsoft.com/office/officeart/2005/8/layout/hList1"/>
    <dgm:cxn modelId="{533B33B0-F780-445E-9B62-7F84DB009051}" srcId="{AC11CA59-F486-473C-AE1A-BD3E159BD48A}" destId="{639BF8EA-4D33-4B30-911B-6776BADCAC46}" srcOrd="3" destOrd="0" parTransId="{73779F8B-B701-4BB6-9E77-1298E5928771}" sibTransId="{02641D1F-193F-4370-8212-3D28CA0839D7}"/>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6BE278C0-C94B-4C6B-AC78-409341D28AA8}" type="presOf" srcId="{DDB2D429-A54B-474B-9DCF-A0E6B52D46DA}" destId="{CD66AAD5-A74B-4989-8AD5-348B79FA87C7}" srcOrd="0" destOrd="4" presId="urn:microsoft.com/office/officeart/2005/8/layout/hList1"/>
    <dgm:cxn modelId="{FFB818C7-DF6C-47C8-B2DD-A5DB62320516}" type="presOf" srcId="{DC1AB3C9-E76A-4172-85C2-F2254809A158}" destId="{CD66AAD5-A74B-4989-8AD5-348B79FA87C7}" srcOrd="0" destOrd="1" presId="urn:microsoft.com/office/officeart/2005/8/layout/hList1"/>
    <dgm:cxn modelId="{71F5C5CE-76D8-4EC7-A21E-453AF89BD604}" srcId="{5D730ECF-5E56-4BCC-9295-01AA7310EDA9}" destId="{733AC198-8C9A-4B42-9E53-02CEB15F3C9F}" srcOrd="3" destOrd="0" parTransId="{0608B9E6-3495-41C4-8CB6-E742C70D3BD5}" sibTransId="{4C7AF5B8-74FC-4ECC-8F44-8EC6EDA79510}"/>
    <dgm:cxn modelId="{D4F09DD2-D7DC-4C0A-B107-20DDDF7554E9}" srcId="{639BF8EA-4D33-4B30-911B-6776BADCAC46}" destId="{8A005F68-872E-4565-97CF-5F934A8F7106}" srcOrd="0" destOrd="0" parTransId="{6458AC6F-FC93-49FE-B39E-B3BD37FC1330}" sibTransId="{88809219-9B02-4029-97B7-029D87354175}"/>
    <dgm:cxn modelId="{A9AB27D9-AB37-4556-8F6E-CCDE59F2CF86}" srcId="{AA0CC1A4-89B3-4AA2-AE39-4C1399639CA2}" destId="{54C72AF5-701B-4378-8525-F1DF460F34ED}" srcOrd="1" destOrd="0" parTransId="{5D5C2022-D69D-486A-9984-619FA0DA17BE}" sibTransId="{8D515924-C436-4473-8074-31B0016C1AC1}"/>
    <dgm:cxn modelId="{209C99E0-8A1B-44A9-A55C-D147A3A22902}" type="presOf" srcId="{7A35B426-1F7B-470E-83C9-8B734CBF59CF}" destId="{FE6D297C-C9E0-4A7D-A12A-BA53DEE78AEC}" srcOrd="0" destOrd="3" presId="urn:microsoft.com/office/officeart/2005/8/layout/hList1"/>
    <dgm:cxn modelId="{28191EE6-95A7-4034-9576-375608FEE2BA}" srcId="{3F8F7C63-6D9D-4496-99F3-13DF66B8EAD6}" destId="{4A547C1D-B2B4-4DC0-9186-F06ADA29D96C}" srcOrd="1" destOrd="0" parTransId="{F4FB9ED1-E83E-49C1-92FA-6655211CE690}" sibTransId="{5B58EB33-10F0-4DE7-8164-D3499FE473A2}"/>
    <dgm:cxn modelId="{B1CE40E7-C3CF-4975-A224-A2279AA3F9DB}" type="presOf" srcId="{3A49676A-F985-4612-8E3F-B09E7F5953A5}" destId="{FE6D297C-C9E0-4A7D-A12A-BA53DEE78AEC}" srcOrd="0" destOrd="2" presId="urn:microsoft.com/office/officeart/2005/8/layout/hList1"/>
    <dgm:cxn modelId="{D140A2EB-3F7E-42F4-996C-1F3B53C6C159}" type="presOf" srcId="{C6F6A35E-EF9D-42DB-9F6B-51AFF90BC98C}" destId="{FE6D297C-C9E0-4A7D-A12A-BA53DEE78AEC}" srcOrd="0" destOrd="0" presId="urn:microsoft.com/office/officeart/2005/8/layout/hList1"/>
    <dgm:cxn modelId="{B28E83F1-1224-4336-82E7-A73EF15B6468}" type="presOf" srcId="{893E7C06-D653-47A6-AE1C-68D245AF3E64}" destId="{CD66AAD5-A74B-4989-8AD5-348B79FA87C7}" srcOrd="0" destOrd="6" presId="urn:microsoft.com/office/officeart/2005/8/layout/hList1"/>
    <dgm:cxn modelId="{460982F2-6E3B-4E37-86A8-4DD66B6D22CF}" type="presOf" srcId="{B9E04480-191E-4EE4-B47A-C7D607722DD4}" destId="{569DA3D3-C2E5-4089-A6F0-CF7A0DE5293E}" srcOrd="0" destOrd="4" presId="urn:microsoft.com/office/officeart/2005/8/layout/hList1"/>
    <dgm:cxn modelId="{235AF3F2-4DC6-4ACE-9EC0-844AD822351F}" type="presOf" srcId="{8A005F68-872E-4565-97CF-5F934A8F7106}" destId="{569DA3D3-C2E5-4089-A6F0-CF7A0DE5293E}" srcOrd="0" destOrd="0" presId="urn:microsoft.com/office/officeart/2005/8/layout/hList1"/>
    <dgm:cxn modelId="{1A79C8F4-053A-42E7-9A59-549B72D27189}" srcId="{AA0CC1A4-89B3-4AA2-AE39-4C1399639CA2}" destId="{3A49676A-F985-4612-8E3F-B09E7F5953A5}" srcOrd="2" destOrd="0" parTransId="{373F37CE-C981-4F7A-B1CC-0C2867E61ADA}" sibTransId="{0F4E1333-36B3-49FC-BCE9-7962A7ABD1D4}"/>
    <dgm:cxn modelId="{371544FF-7059-4841-86CF-E5F6D0EA4AEB}" type="presOf" srcId="{722059E4-A748-4A8B-8781-AB6D2D353394}" destId="{FE6D297C-C9E0-4A7D-A12A-BA53DEE78AEC}" srcOrd="0" destOrd="6" presId="urn:microsoft.com/office/officeart/2005/8/layout/hList1"/>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4219" y="408292"/>
          <a:ext cx="2537287" cy="1014914"/>
        </a:xfrm>
        <a:prstGeom prst="rect">
          <a:avLst/>
        </a:prstGeom>
        <a:solidFill>
          <a:schemeClr val="bg1">
            <a:lumMod val="65000"/>
          </a:schemeClr>
        </a:solidFill>
        <a:ln w="12700" cap="flat" cmpd="sng" algn="ctr">
          <a:solidFill>
            <a:srgbClr val="6600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 Part I </a:t>
          </a:r>
        </a:p>
        <a:p>
          <a:pPr marL="0" lvl="0" indent="0" algn="ctr" defTabSz="488950">
            <a:lnSpc>
              <a:spcPct val="90000"/>
            </a:lnSpc>
            <a:spcBef>
              <a:spcPct val="0"/>
            </a:spcBef>
            <a:spcAft>
              <a:spcPct val="35000"/>
            </a:spcAft>
            <a:buNone/>
          </a:pPr>
          <a:r>
            <a:rPr lang="en-US" sz="1100" kern="1200" dirty="0"/>
            <a:t>Empowering Everyone with Power Platform – From CEO to Frontline Workers</a:t>
          </a:r>
          <a:endParaRPr lang="en-AU" sz="1100" kern="1200" dirty="0"/>
        </a:p>
      </dsp:txBody>
      <dsp:txXfrm>
        <a:off x="4219" y="408292"/>
        <a:ext cx="2537287" cy="1014914"/>
      </dsp:txXfrm>
    </dsp:sp>
    <dsp:sp modelId="{F9540AD5-4F34-4720-A853-23023519F2F5}">
      <dsp:nvSpPr>
        <dsp:cNvPr id="0" name=""/>
        <dsp:cNvSpPr/>
      </dsp:nvSpPr>
      <dsp:spPr>
        <a:xfrm>
          <a:off x="4219" y="1423207"/>
          <a:ext cx="2537287" cy="285480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 to Power Platform</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Microsoft Power Platform momentum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Why Power Platform?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Stories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219" y="1423207"/>
        <a:ext cx="2537287" cy="2854800"/>
      </dsp:txXfrm>
    </dsp:sp>
    <dsp:sp modelId="{A15940E0-E524-4386-893B-E5C857ACD0DE}">
      <dsp:nvSpPr>
        <dsp:cNvPr id="0" name=""/>
        <dsp:cNvSpPr/>
      </dsp:nvSpPr>
      <dsp:spPr>
        <a:xfrm>
          <a:off x="2896726" y="408292"/>
          <a:ext cx="2537287" cy="1014914"/>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 Part II</a:t>
          </a:r>
        </a:p>
        <a:p>
          <a:pPr marL="0" lvl="0" indent="0" algn="ctr" defTabSz="488950">
            <a:lnSpc>
              <a:spcPct val="90000"/>
            </a:lnSpc>
            <a:spcBef>
              <a:spcPct val="0"/>
            </a:spcBef>
            <a:spcAft>
              <a:spcPct val="35000"/>
            </a:spcAft>
            <a:buNone/>
          </a:pPr>
          <a:r>
            <a:rPr lang="en-US" sz="1100" kern="1200" dirty="0"/>
            <a:t>Power Packed Day with Power Canvas Apps</a:t>
          </a:r>
          <a:endParaRPr lang="en-AU" sz="1100" kern="1200" dirty="0"/>
        </a:p>
      </dsp:txBody>
      <dsp:txXfrm>
        <a:off x="2896726" y="408292"/>
        <a:ext cx="2537287" cy="1014914"/>
      </dsp:txXfrm>
    </dsp:sp>
    <dsp:sp modelId="{CD66AAD5-A74B-4989-8AD5-348B79FA87C7}">
      <dsp:nvSpPr>
        <dsp:cNvPr id="0" name=""/>
        <dsp:cNvSpPr/>
      </dsp:nvSpPr>
      <dsp:spPr>
        <a:xfrm>
          <a:off x="2896726" y="1423207"/>
          <a:ext cx="2537287" cy="285480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 Apps</a:t>
          </a:r>
          <a:endParaRPr lang="en-AU"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 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 Apps?</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 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sp:txBody>
      <dsp:txXfrm>
        <a:off x="2896726" y="1423207"/>
        <a:ext cx="2537287" cy="2854800"/>
      </dsp:txXfrm>
    </dsp:sp>
    <dsp:sp modelId="{6D51457A-C3C5-41AF-B616-CDB4705EBFBD}">
      <dsp:nvSpPr>
        <dsp:cNvPr id="0" name=""/>
        <dsp:cNvSpPr/>
      </dsp:nvSpPr>
      <dsp:spPr>
        <a:xfrm>
          <a:off x="5789234" y="408292"/>
          <a:ext cx="2537287" cy="1014914"/>
        </a:xfrm>
        <a:prstGeom prst="rect">
          <a:avLst/>
        </a:prstGeom>
        <a:solidFill>
          <a:srgbClr val="7030A0"/>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 – Part I</a:t>
          </a:r>
        </a:p>
        <a:p>
          <a:pPr marL="0" lvl="0" indent="0" algn="ctr" defTabSz="488950">
            <a:lnSpc>
              <a:spcPct val="90000"/>
            </a:lnSpc>
            <a:spcBef>
              <a:spcPct val="0"/>
            </a:spcBef>
            <a:spcAft>
              <a:spcPct val="35000"/>
            </a:spcAft>
            <a:buNone/>
          </a:pPr>
          <a:r>
            <a:rPr lang="en-US" sz="1100" kern="1200" dirty="0"/>
            <a:t>Power Packed </a:t>
          </a:r>
          <a:r>
            <a:rPr lang="en-US" sz="1100" kern="1200" dirty="0">
              <a:solidFill>
                <a:prstClr val="white"/>
              </a:solidFill>
              <a:latin typeface="Calibri" panose="020F0502020204030204"/>
              <a:ea typeface="+mn-ea"/>
              <a:cs typeface="+mn-cs"/>
            </a:rPr>
            <a:t>Day</a:t>
          </a:r>
          <a:r>
            <a:rPr lang="en-US" sz="1100" kern="1200" dirty="0"/>
            <a:t> with Power Model Driven Apps</a:t>
          </a:r>
          <a:endParaRPr lang="en-AU" sz="1100" kern="1200" dirty="0"/>
        </a:p>
      </dsp:txBody>
      <dsp:txXfrm>
        <a:off x="5789234" y="408292"/>
        <a:ext cx="2537287" cy="1014914"/>
      </dsp:txXfrm>
    </dsp:sp>
    <dsp:sp modelId="{FE6D297C-C9E0-4A7D-A12A-BA53DEE78AEC}">
      <dsp:nvSpPr>
        <dsp:cNvPr id="0" name=""/>
        <dsp:cNvSpPr/>
      </dsp:nvSpPr>
      <dsp:spPr>
        <a:xfrm>
          <a:off x="5789234" y="1423207"/>
          <a:ext cx="2537287" cy="285480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Let’s talk about data</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Data</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err="1"/>
            <a:t>Dataverse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Model-driven 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What type of components can I add?</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model design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789234" y="1423207"/>
        <a:ext cx="2537287" cy="2854800"/>
      </dsp:txXfrm>
    </dsp:sp>
    <dsp:sp modelId="{79AA2380-6C09-4C3E-A320-87D02EF11B92}">
      <dsp:nvSpPr>
        <dsp:cNvPr id="0" name=""/>
        <dsp:cNvSpPr/>
      </dsp:nvSpPr>
      <dsp:spPr>
        <a:xfrm>
          <a:off x="8681741" y="408292"/>
          <a:ext cx="2537287" cy="1014914"/>
        </a:xfrm>
        <a:prstGeom prst="rect">
          <a:avLst/>
        </a:prstGeom>
        <a:solidFill>
          <a:srgbClr val="7030A0"/>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 – Part II</a:t>
          </a:r>
        </a:p>
        <a:p>
          <a:pPr marL="0" lvl="0" indent="0" algn="ctr" defTabSz="488950">
            <a:lnSpc>
              <a:spcPct val="90000"/>
            </a:lnSpc>
            <a:spcBef>
              <a:spcPct val="0"/>
            </a:spcBef>
            <a:spcAft>
              <a:spcPct val="35000"/>
            </a:spcAft>
            <a:buNone/>
          </a:pPr>
          <a:r>
            <a:rPr lang="en-US" sz="1100" kern="1200" dirty="0"/>
            <a:t>Power Packed Day with Power Automate</a:t>
          </a:r>
          <a:endParaRPr lang="en-AU" sz="1100" kern="1200" dirty="0"/>
        </a:p>
      </dsp:txBody>
      <dsp:txXfrm>
        <a:off x="8681741" y="408292"/>
        <a:ext cx="2537287" cy="1014914"/>
      </dsp:txXfrm>
    </dsp:sp>
    <dsp:sp modelId="{569DA3D3-C2E5-4089-A6F0-CF7A0DE5293E}">
      <dsp:nvSpPr>
        <dsp:cNvPr id="0" name=""/>
        <dsp:cNvSpPr/>
      </dsp:nvSpPr>
      <dsp:spPr>
        <a:xfrm>
          <a:off x="8681741" y="1423207"/>
          <a:ext cx="2537287" cy="285480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flow</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types and expression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Working with Arrays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Control flow and action settings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8681741" y="1423207"/>
        <a:ext cx="2537287" cy="285480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16/08/2021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Microsoft Power Platform + Dynamics 365 Bootcamp.</a:t>
            </a:r>
          </a:p>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575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4</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816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523ACA-F8B5-4D03-B594-D86FCD31A19F}" type="slidenum">
              <a:rPr lang="en-US" smtClean="0"/>
              <a:t>6</a:t>
            </a:fld>
            <a:endParaRPr lang="en-US"/>
          </a:p>
        </p:txBody>
      </p:sp>
    </p:spTree>
    <p:extLst>
      <p:ext uri="{BB962C8B-B14F-4D97-AF65-F5344CB8AC3E}">
        <p14:creationId xmlns:p14="http://schemas.microsoft.com/office/powerpoint/2010/main" val="4283969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523ACA-F8B5-4D03-B594-D86FCD31A19F}" type="slidenum">
              <a:rPr lang="en-US" smtClean="0"/>
              <a:t>10</a:t>
            </a:fld>
            <a:endParaRPr lang="en-US"/>
          </a:p>
        </p:txBody>
      </p:sp>
    </p:spTree>
    <p:extLst>
      <p:ext uri="{BB962C8B-B14F-4D97-AF65-F5344CB8AC3E}">
        <p14:creationId xmlns:p14="http://schemas.microsoft.com/office/powerpoint/2010/main" val="2027897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523ACA-F8B5-4D03-B594-D86FCD31A19F}" type="slidenum">
              <a:rPr lang="en-US" smtClean="0"/>
              <a:t>13</a:t>
            </a:fld>
            <a:endParaRPr lang="en-US"/>
          </a:p>
        </p:txBody>
      </p:sp>
    </p:spTree>
    <p:extLst>
      <p:ext uri="{BB962C8B-B14F-4D97-AF65-F5344CB8AC3E}">
        <p14:creationId xmlns:p14="http://schemas.microsoft.com/office/powerpoint/2010/main" val="1484273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523ACA-F8B5-4D03-B594-D86FCD31A19F}" type="slidenum">
              <a:rPr lang="en-US" smtClean="0"/>
              <a:t>16</a:t>
            </a:fld>
            <a:endParaRPr lang="en-US"/>
          </a:p>
        </p:txBody>
      </p:sp>
    </p:spTree>
    <p:extLst>
      <p:ext uri="{BB962C8B-B14F-4D97-AF65-F5344CB8AC3E}">
        <p14:creationId xmlns:p14="http://schemas.microsoft.com/office/powerpoint/2010/main" val="2745481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Master" Target="../slideMasters/slideMaster3.xml"/><Relationship Id="rId4" Type="http://schemas.openxmlformats.org/officeDocument/2006/relationships/image" Target="../media/image26.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9.png"/><Relationship Id="rId1" Type="http://schemas.openxmlformats.org/officeDocument/2006/relationships/slideMaster" Target="../slideMasters/slideMaster5.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50314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805718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57759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53032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58351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29033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49294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3919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7152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33213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95473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93482000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17400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2165228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40300004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4288327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03747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04952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8632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7819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9298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5871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723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513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61662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40275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53450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C51FCE-E4BB-4680-8E50-3C0E348D2609}" type="datetimeFigureOut">
              <a:rPr lang="en-US" dirty="0"/>
              <a:t>8/16/2021</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5994320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1803051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emo slide">
    <p:bg>
      <p:bgPr>
        <a:blipFill dpi="0" rotWithShape="1">
          <a:blip r:embed="rId2">
            <a:alphaModFix amt="39000"/>
            <a:lum/>
          </a:blip>
          <a:srcRect/>
          <a:stretch>
            <a:fillRect l="-17000" r="-17000"/>
          </a:stretch>
        </a:blip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B91019D5-B2A6-40B7-8CD4-94C971D13445}"/>
              </a:ext>
            </a:extLst>
          </p:cNvPr>
          <p:cNvCxnSpPr/>
          <p:nvPr userDrawn="1"/>
        </p:nvCxnSpPr>
        <p:spPr>
          <a:xfrm>
            <a:off x="584199" y="3741564"/>
            <a:ext cx="1494264" cy="0"/>
          </a:xfrm>
          <a:prstGeom prst="line">
            <a:avLst/>
          </a:prstGeom>
          <a:ln w="41275">
            <a:solidFill>
              <a:srgbClr val="1AB2E8"/>
            </a:solidFill>
          </a:ln>
          <a:effectLst/>
        </p:spPr>
        <p:style>
          <a:lnRef idx="2">
            <a:schemeClr val="accent1"/>
          </a:lnRef>
          <a:fillRef idx="0">
            <a:schemeClr val="accent1"/>
          </a:fillRef>
          <a:effectRef idx="1">
            <a:schemeClr val="accent1"/>
          </a:effectRef>
          <a:fontRef idx="minor">
            <a:schemeClr val="tx1"/>
          </a:fontRef>
        </p:style>
      </p:cxnSp>
      <p:sp>
        <p:nvSpPr>
          <p:cNvPr id="6" name="Title 1">
            <a:extLst>
              <a:ext uri="{FF2B5EF4-FFF2-40B4-BE49-F238E27FC236}">
                <a16:creationId xmlns:a16="http://schemas.microsoft.com/office/drawing/2014/main" id="{FB5B349F-CA7A-4D74-8E3C-07A79F8B1A7C}"/>
              </a:ext>
            </a:extLst>
          </p:cNvPr>
          <p:cNvSpPr>
            <a:spLocks noGrp="1"/>
          </p:cNvSpPr>
          <p:nvPr>
            <p:ph type="title" hasCustomPrompt="1"/>
          </p:nvPr>
        </p:nvSpPr>
        <p:spPr>
          <a:xfrm>
            <a:off x="584200" y="2702779"/>
            <a:ext cx="5510213" cy="830997"/>
          </a:xfrm>
          <a:noFill/>
        </p:spPr>
        <p:txBody>
          <a:bodyPr wrap="square" lIns="0" tIns="0" rIns="0" bIns="0" anchor="b" anchorCtr="0">
            <a:spAutoFit/>
          </a:bodyPr>
          <a:lstStyle>
            <a:lvl1pPr>
              <a:defRPr sz="6000" b="1" spc="-50" baseline="0">
                <a:solidFill>
                  <a:srgbClr val="135051"/>
                </a:solidFill>
                <a:latin typeface="Segoe UI Semibold" panose="020B0702040204020203" pitchFamily="34" charset="0"/>
                <a:cs typeface="Segoe UI Semibold" panose="020B0702040204020203" pitchFamily="34" charset="0"/>
              </a:defRPr>
            </a:lvl1pPr>
          </a:lstStyle>
          <a:p>
            <a:r>
              <a:rPr lang="en-US" dirty="0"/>
              <a:t>Section title</a:t>
            </a:r>
          </a:p>
        </p:txBody>
      </p:sp>
      <p:sp>
        <p:nvSpPr>
          <p:cNvPr id="7" name="Text Placeholder 4">
            <a:extLst>
              <a:ext uri="{FF2B5EF4-FFF2-40B4-BE49-F238E27FC236}">
                <a16:creationId xmlns:a16="http://schemas.microsoft.com/office/drawing/2014/main" id="{02A4CE0A-7B63-45A0-843A-8C9EC1BCE0B0}"/>
              </a:ext>
            </a:extLst>
          </p:cNvPr>
          <p:cNvSpPr>
            <a:spLocks noGrp="1"/>
          </p:cNvSpPr>
          <p:nvPr>
            <p:ph type="body" sz="quarter" idx="12" hasCustomPrompt="1"/>
          </p:nvPr>
        </p:nvSpPr>
        <p:spPr>
          <a:xfrm>
            <a:off x="584199" y="4143938"/>
            <a:ext cx="5510213" cy="498598"/>
          </a:xfrm>
          <a:noFill/>
        </p:spPr>
        <p:txBody>
          <a:bodyPr wrap="square" lIns="0" tIns="0" rIns="0" bIns="0">
            <a:spAutoFit/>
          </a:bodyPr>
          <a:lstStyle>
            <a:lvl1pPr marL="0" indent="0">
              <a:spcBef>
                <a:spcPts val="0"/>
              </a:spcBef>
              <a:buNone/>
              <a:defRPr sz="3600" spc="0" baseline="0">
                <a:gradFill>
                  <a:gsLst>
                    <a:gs pos="91000">
                      <a:schemeClr val="tx1"/>
                    </a:gs>
                    <a:gs pos="0">
                      <a:schemeClr val="tx1"/>
                    </a:gs>
                  </a:gsLst>
                  <a:lin ang="5400000" scaled="0"/>
                </a:gradFill>
                <a:latin typeface="Segoe UI (Body)"/>
                <a:cs typeface="Segoe UI" panose="020B0502040204020203" pitchFamily="34" charset="0"/>
              </a:defRPr>
            </a:lvl1pPr>
          </a:lstStyle>
          <a:p>
            <a:pPr lvl="0"/>
            <a:r>
              <a:rPr lang="en-US" dirty="0"/>
              <a:t>Section subtitle</a:t>
            </a:r>
          </a:p>
        </p:txBody>
      </p:sp>
    </p:spTree>
    <p:extLst>
      <p:ext uri="{BB962C8B-B14F-4D97-AF65-F5344CB8AC3E}">
        <p14:creationId xmlns:p14="http://schemas.microsoft.com/office/powerpoint/2010/main" val="1337582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Title 2">
    <p:bg>
      <p:bgPr>
        <a:blipFill dpi="0" rotWithShape="1">
          <a:blip r:embed="rId2">
            <a:alphaModFix amt="35000"/>
            <a:lum/>
          </a:blip>
          <a:srcRect/>
          <a:stretch>
            <a:fillRect l="-27000" r="-2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703409"/>
            <a:ext cx="6400800" cy="830997"/>
          </a:xfrm>
          <a:noFill/>
        </p:spPr>
        <p:txBody>
          <a:bodyPr vert="horz" wrap="square" lIns="0" tIns="0" rIns="0" bIns="0" rtlCol="0" anchor="b" anchorCtr="0">
            <a:spAutoFit/>
          </a:bodyPr>
          <a:lstStyle>
            <a:lvl1pPr>
              <a:defRPr lang="en-US" sz="6000" b="1" spc="-50" baseline="0" dirty="0">
                <a:solidFill>
                  <a:srgbClr val="135051"/>
                </a:solidFill>
                <a:latin typeface="Segoe UI Semibold" panose="020B0702040204020203" pitchFamily="34" charset="0"/>
                <a:cs typeface="Segoe UI Semibold" panose="020B0702040204020203" pitchFamily="34" charset="0"/>
              </a:defRPr>
            </a:lvl1pPr>
          </a:lstStyle>
          <a:p>
            <a:pPr lvl="0"/>
            <a:r>
              <a:rPr lang="en-US" dirty="0"/>
              <a:t>Demo Title</a:t>
            </a:r>
          </a:p>
        </p:txBody>
      </p:sp>
      <p:sp>
        <p:nvSpPr>
          <p:cNvPr id="35" name="Text Placeholder 4">
            <a:extLst>
              <a:ext uri="{FF2B5EF4-FFF2-40B4-BE49-F238E27FC236}">
                <a16:creationId xmlns:a16="http://schemas.microsoft.com/office/drawing/2014/main" id="{7453F7F1-31A1-4AAF-8FA6-C5DA99892EEB}"/>
              </a:ext>
            </a:extLst>
          </p:cNvPr>
          <p:cNvSpPr>
            <a:spLocks noGrp="1"/>
          </p:cNvSpPr>
          <p:nvPr>
            <p:ph type="body" sz="quarter" idx="12" hasCustomPrompt="1"/>
          </p:nvPr>
        </p:nvSpPr>
        <p:spPr>
          <a:xfrm>
            <a:off x="584200" y="3962400"/>
            <a:ext cx="5510213" cy="498598"/>
          </a:xfrm>
          <a:noFill/>
        </p:spPr>
        <p:txBody>
          <a:bodyPr wrap="square" lIns="0" tIns="0" rIns="0" bIns="0">
            <a:spAutoFit/>
          </a:bodyPr>
          <a:lstStyle>
            <a:lvl1pPr marL="0" indent="0">
              <a:spcBef>
                <a:spcPts val="0"/>
              </a:spcBef>
              <a:buNone/>
              <a:defRPr sz="3600" spc="0" baseline="0">
                <a:gradFill>
                  <a:gsLst>
                    <a:gs pos="91000">
                      <a:schemeClr val="tx1"/>
                    </a:gs>
                    <a:gs pos="0">
                      <a:schemeClr val="tx1"/>
                    </a:gs>
                  </a:gsLst>
                  <a:lin ang="5400000" scaled="0"/>
                </a:gradFill>
                <a:latin typeface="Segoe UI (Body)"/>
                <a:cs typeface="Segoe UI" panose="020B0502040204020203" pitchFamily="34" charset="0"/>
              </a:defRPr>
            </a:lvl1pPr>
          </a:lstStyle>
          <a:p>
            <a:pPr lvl="0"/>
            <a:r>
              <a:rPr lang="en-US" dirty="0"/>
              <a:t>Demo Subtitle</a:t>
            </a:r>
          </a:p>
        </p:txBody>
      </p:sp>
      <p:sp>
        <p:nvSpPr>
          <p:cNvPr id="37" name="Rectangle 36">
            <a:extLst>
              <a:ext uri="{FF2B5EF4-FFF2-40B4-BE49-F238E27FC236}">
                <a16:creationId xmlns:a16="http://schemas.microsoft.com/office/drawing/2014/main" id="{51C31649-8481-434D-8633-A945DF033FDA}"/>
              </a:ext>
            </a:extLst>
          </p:cNvPr>
          <p:cNvSpPr/>
          <p:nvPr userDrawn="1"/>
        </p:nvSpPr>
        <p:spPr>
          <a:xfrm>
            <a:off x="584200" y="305201"/>
            <a:ext cx="1435947" cy="536581"/>
          </a:xfrm>
          <a:prstGeom prst="rect">
            <a:avLst/>
          </a:prstGeom>
          <a:solidFill>
            <a:srgbClr val="0D5F7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atin typeface="Proxima Nova" panose="02000506030000020004" pitchFamily="50" charset="0"/>
              </a:rPr>
              <a:t>Demo</a:t>
            </a:r>
          </a:p>
        </p:txBody>
      </p:sp>
      <p:cxnSp>
        <p:nvCxnSpPr>
          <p:cNvPr id="36" name="Straight Connector 35">
            <a:extLst>
              <a:ext uri="{FF2B5EF4-FFF2-40B4-BE49-F238E27FC236}">
                <a16:creationId xmlns:a16="http://schemas.microsoft.com/office/drawing/2014/main" id="{B8A513EB-6A18-4BE7-949C-D03074C3FCE3}"/>
              </a:ext>
            </a:extLst>
          </p:cNvPr>
          <p:cNvCxnSpPr/>
          <p:nvPr userDrawn="1"/>
        </p:nvCxnSpPr>
        <p:spPr>
          <a:xfrm>
            <a:off x="584200" y="3669162"/>
            <a:ext cx="1494264" cy="0"/>
          </a:xfrm>
          <a:prstGeom prst="line">
            <a:avLst/>
          </a:prstGeom>
          <a:ln w="41275">
            <a:solidFill>
              <a:srgbClr val="1AB2E8"/>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421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8/16/2021</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8/16/2021</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636965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1"/>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030886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953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204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1949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image" Target="../media/image6.emf"/><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34" Type="http://schemas.openxmlformats.org/officeDocument/2006/relationships/slideLayout" Target="../slideLayouts/slideLayout61.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38" Type="http://schemas.openxmlformats.org/officeDocument/2006/relationships/image" Target="../media/image8.emf"/><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37" Type="http://schemas.openxmlformats.org/officeDocument/2006/relationships/theme" Target="../theme/theme3.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36" Type="http://schemas.openxmlformats.org/officeDocument/2006/relationships/slideLayout" Target="../slideLayouts/slideLayout63.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slideLayout" Target="../slideLayouts/slideLayout6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image" Target="../media/image8.emf"/><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29" Type="http://schemas.openxmlformats.org/officeDocument/2006/relationships/slideLayout" Target="../slideLayouts/slideLayout92.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theme" Target="../theme/theme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31" Type="http://schemas.openxmlformats.org/officeDocument/2006/relationships/slideLayout" Target="../slideLayouts/slideLayout94.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18" Type="http://schemas.openxmlformats.org/officeDocument/2006/relationships/slideLayout" Target="../slideLayouts/slideLayout112.xml"/><Relationship Id="rId26" Type="http://schemas.openxmlformats.org/officeDocument/2006/relationships/slideLayout" Target="../slideLayouts/slideLayout120.xml"/><Relationship Id="rId3" Type="http://schemas.openxmlformats.org/officeDocument/2006/relationships/slideLayout" Target="../slideLayouts/slideLayout97.xml"/><Relationship Id="rId21" Type="http://schemas.openxmlformats.org/officeDocument/2006/relationships/slideLayout" Target="../slideLayouts/slideLayout115.xml"/><Relationship Id="rId34" Type="http://schemas.openxmlformats.org/officeDocument/2006/relationships/slideLayout" Target="../slideLayouts/slideLayout128.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5" Type="http://schemas.openxmlformats.org/officeDocument/2006/relationships/slideLayout" Target="../slideLayouts/slideLayout119.xml"/><Relationship Id="rId33" Type="http://schemas.openxmlformats.org/officeDocument/2006/relationships/slideLayout" Target="../slideLayouts/slideLayout127.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20" Type="http://schemas.openxmlformats.org/officeDocument/2006/relationships/slideLayout" Target="../slideLayouts/slideLayout114.xml"/><Relationship Id="rId29" Type="http://schemas.openxmlformats.org/officeDocument/2006/relationships/slideLayout" Target="../slideLayouts/slideLayout123.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24" Type="http://schemas.openxmlformats.org/officeDocument/2006/relationships/slideLayout" Target="../slideLayouts/slideLayout118.xml"/><Relationship Id="rId32" Type="http://schemas.openxmlformats.org/officeDocument/2006/relationships/slideLayout" Target="../slideLayouts/slideLayout126.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23" Type="http://schemas.openxmlformats.org/officeDocument/2006/relationships/slideLayout" Target="../slideLayouts/slideLayout117.xml"/><Relationship Id="rId28" Type="http://schemas.openxmlformats.org/officeDocument/2006/relationships/slideLayout" Target="../slideLayouts/slideLayout122.xml"/><Relationship Id="rId36" Type="http://schemas.openxmlformats.org/officeDocument/2006/relationships/image" Target="../media/image8.emf"/><Relationship Id="rId10" Type="http://schemas.openxmlformats.org/officeDocument/2006/relationships/slideLayout" Target="../slideLayouts/slideLayout104.xml"/><Relationship Id="rId19" Type="http://schemas.openxmlformats.org/officeDocument/2006/relationships/slideLayout" Target="../slideLayouts/slideLayout113.xml"/><Relationship Id="rId31" Type="http://schemas.openxmlformats.org/officeDocument/2006/relationships/slideLayout" Target="../slideLayouts/slideLayout125.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 Id="rId22" Type="http://schemas.openxmlformats.org/officeDocument/2006/relationships/slideLayout" Target="../slideLayouts/slideLayout116.xml"/><Relationship Id="rId27" Type="http://schemas.openxmlformats.org/officeDocument/2006/relationships/slideLayout" Target="../slideLayouts/slideLayout121.xml"/><Relationship Id="rId30" Type="http://schemas.openxmlformats.org/officeDocument/2006/relationships/slideLayout" Target="../slideLayouts/slideLayout124.xml"/><Relationship Id="rId35"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16/08/2021</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 id="2147483802" r:id="rId15"/>
    <p:sldLayoutId id="2147483803"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3" r:id="rId7"/>
    <p:sldLayoutId id="2147483674" r:id="rId8"/>
    <p:sldLayoutId id="2147483675" r:id="rId9"/>
    <p:sldLayoutId id="2147483676" r:id="rId10"/>
    <p:sldLayoutId id="2147483677" r:id="rId11"/>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2" r:id="rId34"/>
    <p:sldLayoutId id="2147483723" r:id="rId35"/>
    <p:sldLayoutId id="2147483726"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51231796"/>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a:t>
            </a:r>
            <a:r>
              <a:rPr lang="en-US" sz="4000" b="1">
                <a:solidFill>
                  <a:srgbClr val="124548"/>
                </a:solidFill>
              </a:rPr>
              <a:t>Power Platform</a:t>
            </a:r>
            <a:endParaRPr lang="en-US" sz="40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7B5F1-D798-4517-895F-13A1B9F47175}"/>
              </a:ext>
            </a:extLst>
          </p:cNvPr>
          <p:cNvSpPr>
            <a:spLocks noGrp="1"/>
          </p:cNvSpPr>
          <p:nvPr>
            <p:ph type="title"/>
          </p:nvPr>
        </p:nvSpPr>
        <p:spPr>
          <a:xfrm>
            <a:off x="584200" y="2702779"/>
            <a:ext cx="9785285" cy="830997"/>
          </a:xfrm>
        </p:spPr>
        <p:txBody>
          <a:bodyPr/>
          <a:lstStyle/>
          <a:p>
            <a:r>
              <a:rPr lang="en-US" dirty="0"/>
              <a:t>Create tables in </a:t>
            </a:r>
            <a:r>
              <a:rPr lang="en-US" dirty="0" err="1"/>
              <a:t>Dataverse</a:t>
            </a:r>
            <a:endParaRPr lang="en-US" dirty="0"/>
          </a:p>
        </p:txBody>
      </p:sp>
    </p:spTree>
    <p:extLst>
      <p:ext uri="{BB962C8B-B14F-4D97-AF65-F5344CB8AC3E}">
        <p14:creationId xmlns:p14="http://schemas.microsoft.com/office/powerpoint/2010/main" val="47245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337F84-159C-4B8F-A1DA-028FCB2DB052}"/>
              </a:ext>
            </a:extLst>
          </p:cNvPr>
          <p:cNvSpPr>
            <a:spLocks noGrp="1"/>
          </p:cNvSpPr>
          <p:nvPr>
            <p:ph idx="1"/>
          </p:nvPr>
        </p:nvSpPr>
        <p:spPr>
          <a:xfrm>
            <a:off x="576811" y="1112363"/>
            <a:ext cx="11235431" cy="5207137"/>
          </a:xfrm>
        </p:spPr>
        <p:txBody>
          <a:bodyPr>
            <a:normAutofit/>
          </a:bodyPr>
          <a:lstStyle/>
          <a:p>
            <a:pPr>
              <a:lnSpc>
                <a:spcPct val="100000"/>
              </a:lnSpc>
            </a:pPr>
            <a:r>
              <a:rPr lang="en-US" dirty="0"/>
              <a:t>When to use standard / custom tables</a:t>
            </a:r>
          </a:p>
          <a:p>
            <a:pPr>
              <a:lnSpc>
                <a:spcPct val="100000"/>
              </a:lnSpc>
            </a:pPr>
            <a:r>
              <a:rPr lang="en-US" dirty="0"/>
              <a:t>Table relationships</a:t>
            </a:r>
          </a:p>
          <a:p>
            <a:pPr lvl="1">
              <a:lnSpc>
                <a:spcPct val="100000"/>
              </a:lnSpc>
            </a:pPr>
            <a:r>
              <a:rPr lang="en-US" dirty="0"/>
              <a:t>One-to-many relationships (1:N)</a:t>
            </a:r>
          </a:p>
          <a:p>
            <a:pPr lvl="1">
              <a:lnSpc>
                <a:spcPct val="100000"/>
              </a:lnSpc>
            </a:pPr>
            <a:r>
              <a:rPr lang="en-US" dirty="0"/>
              <a:t>Many-to-many relationships (N:N)</a:t>
            </a:r>
          </a:p>
          <a:p>
            <a:pPr lvl="1">
              <a:lnSpc>
                <a:spcPct val="100000"/>
              </a:lnSpc>
            </a:pPr>
            <a:r>
              <a:rPr lang="en-US" dirty="0"/>
              <a:t>N:1 =&gt; 1:N</a:t>
            </a:r>
          </a:p>
          <a:p>
            <a:pPr>
              <a:lnSpc>
                <a:spcPct val="100000"/>
              </a:lnSpc>
            </a:pPr>
            <a:r>
              <a:rPr lang="en-US" dirty="0"/>
              <a:t>Table owners</a:t>
            </a:r>
          </a:p>
          <a:p>
            <a:pPr lvl="1">
              <a:lnSpc>
                <a:spcPct val="100000"/>
              </a:lnSpc>
            </a:pPr>
            <a:r>
              <a:rPr lang="en-US" dirty="0"/>
              <a:t>User or team owned</a:t>
            </a:r>
          </a:p>
          <a:p>
            <a:pPr lvl="1">
              <a:lnSpc>
                <a:spcPct val="100000"/>
              </a:lnSpc>
            </a:pPr>
            <a:r>
              <a:rPr lang="en-US" dirty="0"/>
              <a:t>Organization-owned</a:t>
            </a:r>
          </a:p>
          <a:p>
            <a:pPr>
              <a:lnSpc>
                <a:spcPct val="100000"/>
              </a:lnSpc>
            </a:pPr>
            <a:r>
              <a:rPr lang="en-US" dirty="0"/>
              <a:t>Business Rules</a:t>
            </a:r>
          </a:p>
        </p:txBody>
      </p:sp>
      <p:sp>
        <p:nvSpPr>
          <p:cNvPr id="3" name="Title 2">
            <a:extLst>
              <a:ext uri="{FF2B5EF4-FFF2-40B4-BE49-F238E27FC236}">
                <a16:creationId xmlns:a16="http://schemas.microsoft.com/office/drawing/2014/main" id="{86EFACCC-9291-4E93-94A4-52EA064E2196}"/>
              </a:ext>
            </a:extLst>
          </p:cNvPr>
          <p:cNvSpPr>
            <a:spLocks noGrp="1"/>
          </p:cNvSpPr>
          <p:nvPr>
            <p:ph type="title"/>
          </p:nvPr>
        </p:nvSpPr>
        <p:spPr>
          <a:xfrm>
            <a:off x="491971" y="288136"/>
            <a:ext cx="10515600" cy="729960"/>
          </a:xfrm>
        </p:spPr>
        <p:txBody>
          <a:bodyPr/>
          <a:lstStyle/>
          <a:p>
            <a:r>
              <a:rPr lang="en-US" dirty="0"/>
              <a:t>Table characteristics</a:t>
            </a:r>
          </a:p>
        </p:txBody>
      </p:sp>
    </p:spTree>
    <p:extLst>
      <p:ext uri="{BB962C8B-B14F-4D97-AF65-F5344CB8AC3E}">
        <p14:creationId xmlns:p14="http://schemas.microsoft.com/office/powerpoint/2010/main" val="4251489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F51B2-51BC-4873-93F9-06F0FEF315BF}"/>
              </a:ext>
            </a:extLst>
          </p:cNvPr>
          <p:cNvSpPr>
            <a:spLocks noGrp="1"/>
          </p:cNvSpPr>
          <p:nvPr>
            <p:ph type="title"/>
          </p:nvPr>
        </p:nvSpPr>
        <p:spPr>
          <a:xfrm>
            <a:off x="585216" y="1041416"/>
            <a:ext cx="8775600" cy="2492990"/>
          </a:xfrm>
        </p:spPr>
        <p:txBody>
          <a:bodyPr/>
          <a:lstStyle/>
          <a:p>
            <a:r>
              <a:rPr lang="en-US" dirty="0"/>
              <a:t>Create a custom table and import data</a:t>
            </a:r>
          </a:p>
        </p:txBody>
      </p:sp>
    </p:spTree>
    <p:extLst>
      <p:ext uri="{BB962C8B-B14F-4D97-AF65-F5344CB8AC3E}">
        <p14:creationId xmlns:p14="http://schemas.microsoft.com/office/powerpoint/2010/main" val="407039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7B5F1-D798-4517-895F-13A1B9F47175}"/>
              </a:ext>
            </a:extLst>
          </p:cNvPr>
          <p:cNvSpPr>
            <a:spLocks noGrp="1"/>
          </p:cNvSpPr>
          <p:nvPr>
            <p:ph type="title"/>
          </p:nvPr>
        </p:nvSpPr>
        <p:spPr>
          <a:xfrm>
            <a:off x="584200" y="1871783"/>
            <a:ext cx="8550373" cy="1661993"/>
          </a:xfrm>
        </p:spPr>
        <p:txBody>
          <a:bodyPr/>
          <a:lstStyle/>
          <a:p>
            <a:r>
              <a:rPr lang="en-US" dirty="0"/>
              <a:t>Model-driven apps in Power Apps</a:t>
            </a:r>
          </a:p>
        </p:txBody>
      </p:sp>
    </p:spTree>
    <p:extLst>
      <p:ext uri="{BB962C8B-B14F-4D97-AF65-F5344CB8AC3E}">
        <p14:creationId xmlns:p14="http://schemas.microsoft.com/office/powerpoint/2010/main" val="408382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337F84-159C-4B8F-A1DA-028FCB2DB052}"/>
              </a:ext>
            </a:extLst>
          </p:cNvPr>
          <p:cNvSpPr>
            <a:spLocks noGrp="1"/>
          </p:cNvSpPr>
          <p:nvPr>
            <p:ph idx="1"/>
          </p:nvPr>
        </p:nvSpPr>
        <p:spPr>
          <a:xfrm>
            <a:off x="576811" y="1112363"/>
            <a:ext cx="11235431" cy="5207137"/>
          </a:xfrm>
        </p:spPr>
        <p:txBody>
          <a:bodyPr>
            <a:normAutofit/>
          </a:bodyPr>
          <a:lstStyle/>
          <a:p>
            <a:pPr>
              <a:lnSpc>
                <a:spcPct val="100000"/>
              </a:lnSpc>
            </a:pPr>
            <a:r>
              <a:rPr lang="en-US" dirty="0"/>
              <a:t>Model your business data</a:t>
            </a:r>
          </a:p>
          <a:p>
            <a:pPr>
              <a:lnSpc>
                <a:spcPct val="100000"/>
              </a:lnSpc>
            </a:pPr>
            <a:r>
              <a:rPr lang="en-US" dirty="0"/>
              <a:t>Define your business processes</a:t>
            </a:r>
          </a:p>
          <a:p>
            <a:pPr>
              <a:lnSpc>
                <a:spcPct val="100000"/>
              </a:lnSpc>
            </a:pPr>
            <a:r>
              <a:rPr lang="en-US" dirty="0"/>
              <a:t>Build the app</a:t>
            </a:r>
          </a:p>
        </p:txBody>
      </p:sp>
      <p:sp>
        <p:nvSpPr>
          <p:cNvPr id="3" name="Title 2">
            <a:extLst>
              <a:ext uri="{FF2B5EF4-FFF2-40B4-BE49-F238E27FC236}">
                <a16:creationId xmlns:a16="http://schemas.microsoft.com/office/drawing/2014/main" id="{86EFACCC-9291-4E93-94A4-52EA064E2196}"/>
              </a:ext>
            </a:extLst>
          </p:cNvPr>
          <p:cNvSpPr>
            <a:spLocks noGrp="1"/>
          </p:cNvSpPr>
          <p:nvPr>
            <p:ph type="title"/>
          </p:nvPr>
        </p:nvSpPr>
        <p:spPr>
          <a:xfrm>
            <a:off x="491971" y="288136"/>
            <a:ext cx="10515600" cy="729960"/>
          </a:xfrm>
        </p:spPr>
        <p:txBody>
          <a:bodyPr/>
          <a:lstStyle/>
          <a:p>
            <a:r>
              <a:rPr lang="en-US" dirty="0"/>
              <a:t>Design Phases</a:t>
            </a:r>
          </a:p>
        </p:txBody>
      </p:sp>
    </p:spTree>
    <p:extLst>
      <p:ext uri="{BB962C8B-B14F-4D97-AF65-F5344CB8AC3E}">
        <p14:creationId xmlns:p14="http://schemas.microsoft.com/office/powerpoint/2010/main" val="3430724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337F84-159C-4B8F-A1DA-028FCB2DB052}"/>
              </a:ext>
            </a:extLst>
          </p:cNvPr>
          <p:cNvSpPr>
            <a:spLocks noGrp="1"/>
          </p:cNvSpPr>
          <p:nvPr>
            <p:ph idx="1"/>
          </p:nvPr>
        </p:nvSpPr>
        <p:spPr>
          <a:xfrm>
            <a:off x="576811" y="1036950"/>
            <a:ext cx="4325127" cy="5457501"/>
          </a:xfrm>
        </p:spPr>
        <p:txBody>
          <a:bodyPr>
            <a:normAutofit/>
          </a:bodyPr>
          <a:lstStyle/>
          <a:p>
            <a:pPr>
              <a:lnSpc>
                <a:spcPct val="100000"/>
              </a:lnSpc>
            </a:pPr>
            <a:r>
              <a:rPr lang="en-US" dirty="0"/>
              <a:t>Data</a:t>
            </a:r>
          </a:p>
          <a:p>
            <a:pPr lvl="1">
              <a:lnSpc>
                <a:spcPct val="100000"/>
              </a:lnSpc>
            </a:pPr>
            <a:r>
              <a:rPr lang="en-US" dirty="0"/>
              <a:t>Table</a:t>
            </a:r>
          </a:p>
          <a:p>
            <a:pPr lvl="1">
              <a:lnSpc>
                <a:spcPct val="100000"/>
              </a:lnSpc>
            </a:pPr>
            <a:r>
              <a:rPr lang="en-US" dirty="0"/>
              <a:t>Column</a:t>
            </a:r>
          </a:p>
          <a:p>
            <a:pPr lvl="1">
              <a:lnSpc>
                <a:spcPct val="100000"/>
              </a:lnSpc>
            </a:pPr>
            <a:r>
              <a:rPr lang="en-US" dirty="0"/>
              <a:t>Relationship</a:t>
            </a:r>
          </a:p>
          <a:p>
            <a:pPr lvl="1">
              <a:lnSpc>
                <a:spcPct val="100000"/>
              </a:lnSpc>
            </a:pPr>
            <a:r>
              <a:rPr lang="en-US" dirty="0"/>
              <a:t>Choice column</a:t>
            </a:r>
          </a:p>
          <a:p>
            <a:pPr lvl="1">
              <a:lnSpc>
                <a:spcPct val="100000"/>
              </a:lnSpc>
            </a:pPr>
            <a:endParaRPr lang="en-US" dirty="0"/>
          </a:p>
          <a:p>
            <a:pPr>
              <a:lnSpc>
                <a:spcPct val="100000"/>
              </a:lnSpc>
            </a:pPr>
            <a:r>
              <a:rPr lang="en-US" dirty="0"/>
              <a:t>Logic</a:t>
            </a:r>
          </a:p>
          <a:p>
            <a:pPr lvl="1">
              <a:lnSpc>
                <a:spcPct val="100000"/>
              </a:lnSpc>
            </a:pPr>
            <a:r>
              <a:rPr lang="en-US" dirty="0"/>
              <a:t>Business process flow</a:t>
            </a:r>
          </a:p>
          <a:p>
            <a:pPr lvl="1">
              <a:lnSpc>
                <a:spcPct val="100000"/>
              </a:lnSpc>
            </a:pPr>
            <a:r>
              <a:rPr lang="en-US" dirty="0"/>
              <a:t>Workflow</a:t>
            </a:r>
          </a:p>
          <a:p>
            <a:pPr lvl="1">
              <a:lnSpc>
                <a:spcPct val="100000"/>
              </a:lnSpc>
            </a:pPr>
            <a:r>
              <a:rPr lang="en-US" dirty="0"/>
              <a:t>Actions</a:t>
            </a:r>
          </a:p>
          <a:p>
            <a:pPr lvl="1">
              <a:lnSpc>
                <a:spcPct val="100000"/>
              </a:lnSpc>
            </a:pPr>
            <a:r>
              <a:rPr lang="en-US" dirty="0"/>
              <a:t>Business rule</a:t>
            </a:r>
          </a:p>
          <a:p>
            <a:pPr lvl="1">
              <a:lnSpc>
                <a:spcPct val="100000"/>
              </a:lnSpc>
            </a:pPr>
            <a:r>
              <a:rPr lang="en-US" dirty="0"/>
              <a:t>Flows</a:t>
            </a:r>
          </a:p>
        </p:txBody>
      </p:sp>
      <p:sp>
        <p:nvSpPr>
          <p:cNvPr id="3" name="Title 2">
            <a:extLst>
              <a:ext uri="{FF2B5EF4-FFF2-40B4-BE49-F238E27FC236}">
                <a16:creationId xmlns:a16="http://schemas.microsoft.com/office/drawing/2014/main" id="{86EFACCC-9291-4E93-94A4-52EA064E2196}"/>
              </a:ext>
            </a:extLst>
          </p:cNvPr>
          <p:cNvSpPr>
            <a:spLocks noGrp="1"/>
          </p:cNvSpPr>
          <p:nvPr>
            <p:ph type="title"/>
          </p:nvPr>
        </p:nvSpPr>
        <p:spPr>
          <a:xfrm>
            <a:off x="491971" y="288136"/>
            <a:ext cx="10515600" cy="729960"/>
          </a:xfrm>
        </p:spPr>
        <p:txBody>
          <a:bodyPr/>
          <a:lstStyle/>
          <a:p>
            <a:r>
              <a:rPr lang="en-US" dirty="0"/>
              <a:t>Building blocks</a:t>
            </a:r>
          </a:p>
        </p:txBody>
      </p:sp>
      <p:sp>
        <p:nvSpPr>
          <p:cNvPr id="4" name="Content Placeholder 1">
            <a:extLst>
              <a:ext uri="{FF2B5EF4-FFF2-40B4-BE49-F238E27FC236}">
                <a16:creationId xmlns:a16="http://schemas.microsoft.com/office/drawing/2014/main" id="{F6451DF9-CAC8-41BB-93E5-41295FCB09C2}"/>
              </a:ext>
            </a:extLst>
          </p:cNvPr>
          <p:cNvSpPr txBox="1">
            <a:spLocks/>
          </p:cNvSpPr>
          <p:nvPr/>
        </p:nvSpPr>
        <p:spPr>
          <a:xfrm>
            <a:off x="6272172" y="1036950"/>
            <a:ext cx="4325127" cy="52071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Body)"/>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Body)"/>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Body)"/>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Body)"/>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Body)"/>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t>User Interface</a:t>
            </a:r>
          </a:p>
          <a:p>
            <a:pPr lvl="1">
              <a:lnSpc>
                <a:spcPct val="100000"/>
              </a:lnSpc>
            </a:pPr>
            <a:r>
              <a:rPr lang="en-US" dirty="0"/>
              <a:t>App</a:t>
            </a:r>
          </a:p>
          <a:p>
            <a:pPr lvl="1">
              <a:lnSpc>
                <a:spcPct val="100000"/>
              </a:lnSpc>
            </a:pPr>
            <a:r>
              <a:rPr lang="en-US" dirty="0"/>
              <a:t>Site map</a:t>
            </a:r>
          </a:p>
          <a:p>
            <a:pPr lvl="1">
              <a:lnSpc>
                <a:spcPct val="100000"/>
              </a:lnSpc>
            </a:pPr>
            <a:r>
              <a:rPr lang="en-US" dirty="0"/>
              <a:t>Form</a:t>
            </a:r>
          </a:p>
          <a:p>
            <a:pPr lvl="1">
              <a:lnSpc>
                <a:spcPct val="100000"/>
              </a:lnSpc>
            </a:pPr>
            <a:r>
              <a:rPr lang="en-US" dirty="0"/>
              <a:t>View</a:t>
            </a:r>
          </a:p>
          <a:p>
            <a:pPr lvl="1">
              <a:lnSpc>
                <a:spcPct val="100000"/>
              </a:lnSpc>
            </a:pPr>
            <a:endParaRPr lang="en-US" dirty="0"/>
          </a:p>
          <a:p>
            <a:pPr>
              <a:lnSpc>
                <a:spcPct val="100000"/>
              </a:lnSpc>
            </a:pPr>
            <a:r>
              <a:rPr lang="en-US" dirty="0"/>
              <a:t>Visualization</a:t>
            </a:r>
          </a:p>
          <a:p>
            <a:pPr lvl="1">
              <a:lnSpc>
                <a:spcPct val="100000"/>
              </a:lnSpc>
            </a:pPr>
            <a:r>
              <a:rPr lang="en-US" dirty="0"/>
              <a:t>Chart</a:t>
            </a:r>
          </a:p>
          <a:p>
            <a:pPr lvl="1">
              <a:lnSpc>
                <a:spcPct val="100000"/>
              </a:lnSpc>
            </a:pPr>
            <a:r>
              <a:rPr lang="en-US" dirty="0"/>
              <a:t>Dashboard</a:t>
            </a:r>
          </a:p>
          <a:p>
            <a:pPr lvl="1">
              <a:lnSpc>
                <a:spcPct val="100000"/>
              </a:lnSpc>
            </a:pPr>
            <a:r>
              <a:rPr lang="en-US" dirty="0"/>
              <a:t>Embedded Microsoft Power BI</a:t>
            </a:r>
          </a:p>
        </p:txBody>
      </p:sp>
    </p:spTree>
    <p:extLst>
      <p:ext uri="{BB962C8B-B14F-4D97-AF65-F5344CB8AC3E}">
        <p14:creationId xmlns:p14="http://schemas.microsoft.com/office/powerpoint/2010/main" val="4881556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90CB2-CFB1-4513-8A1E-22203D921246}"/>
              </a:ext>
            </a:extLst>
          </p:cNvPr>
          <p:cNvSpPr>
            <a:spLocks noGrp="1"/>
          </p:cNvSpPr>
          <p:nvPr>
            <p:ph type="title"/>
          </p:nvPr>
        </p:nvSpPr>
        <p:spPr>
          <a:xfrm>
            <a:off x="585216" y="1872413"/>
            <a:ext cx="7107056" cy="1661993"/>
          </a:xfrm>
        </p:spPr>
        <p:txBody>
          <a:bodyPr/>
          <a:lstStyle/>
          <a:p>
            <a:r>
              <a:rPr lang="en-US" dirty="0"/>
              <a:t>Create a </a:t>
            </a:r>
            <a:br>
              <a:rPr lang="en-US" dirty="0"/>
            </a:br>
            <a:r>
              <a:rPr lang="en-US" dirty="0"/>
              <a:t>model-driven app</a:t>
            </a:r>
          </a:p>
        </p:txBody>
      </p:sp>
    </p:spTree>
    <p:extLst>
      <p:ext uri="{BB962C8B-B14F-4D97-AF65-F5344CB8AC3E}">
        <p14:creationId xmlns:p14="http://schemas.microsoft.com/office/powerpoint/2010/main" val="2018787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337F84-159C-4B8F-A1DA-028FCB2DB052}"/>
              </a:ext>
            </a:extLst>
          </p:cNvPr>
          <p:cNvSpPr>
            <a:spLocks noGrp="1"/>
          </p:cNvSpPr>
          <p:nvPr>
            <p:ph idx="1"/>
          </p:nvPr>
        </p:nvSpPr>
        <p:spPr>
          <a:xfrm>
            <a:off x="576811" y="1112363"/>
            <a:ext cx="11235431" cy="5207137"/>
          </a:xfrm>
        </p:spPr>
        <p:txBody>
          <a:bodyPr>
            <a:normAutofit/>
          </a:bodyPr>
          <a:lstStyle/>
          <a:p>
            <a:pPr>
              <a:lnSpc>
                <a:spcPct val="100000"/>
              </a:lnSpc>
            </a:pPr>
            <a:r>
              <a:rPr lang="en-US" dirty="0"/>
              <a:t>Create a custom security role.</a:t>
            </a:r>
          </a:p>
          <a:p>
            <a:pPr>
              <a:lnSpc>
                <a:spcPct val="100000"/>
              </a:lnSpc>
            </a:pPr>
            <a:r>
              <a:rPr lang="en-US" dirty="0"/>
              <a:t>Assign users to the custom security role.</a:t>
            </a:r>
          </a:p>
          <a:p>
            <a:pPr>
              <a:lnSpc>
                <a:spcPct val="100000"/>
              </a:lnSpc>
            </a:pPr>
            <a:r>
              <a:rPr lang="en-US" dirty="0"/>
              <a:t>Assign the security role to an app.</a:t>
            </a:r>
          </a:p>
        </p:txBody>
      </p:sp>
      <p:sp>
        <p:nvSpPr>
          <p:cNvPr id="3" name="Title 2">
            <a:extLst>
              <a:ext uri="{FF2B5EF4-FFF2-40B4-BE49-F238E27FC236}">
                <a16:creationId xmlns:a16="http://schemas.microsoft.com/office/drawing/2014/main" id="{86EFACCC-9291-4E93-94A4-52EA064E2196}"/>
              </a:ext>
            </a:extLst>
          </p:cNvPr>
          <p:cNvSpPr>
            <a:spLocks noGrp="1"/>
          </p:cNvSpPr>
          <p:nvPr>
            <p:ph type="title"/>
          </p:nvPr>
        </p:nvSpPr>
        <p:spPr>
          <a:xfrm>
            <a:off x="491971" y="288136"/>
            <a:ext cx="10515600" cy="729960"/>
          </a:xfrm>
        </p:spPr>
        <p:txBody>
          <a:bodyPr>
            <a:noAutofit/>
          </a:bodyPr>
          <a:lstStyle/>
          <a:p>
            <a:r>
              <a:rPr lang="en-US" sz="3600" dirty="0"/>
              <a:t>Control security when sharing model-driven apps</a:t>
            </a:r>
          </a:p>
        </p:txBody>
      </p:sp>
    </p:spTree>
    <p:extLst>
      <p:ext uri="{BB962C8B-B14F-4D97-AF65-F5344CB8AC3E}">
        <p14:creationId xmlns:p14="http://schemas.microsoft.com/office/powerpoint/2010/main" val="2786900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ACCCD-201A-4A0F-B696-7B80C2221BBB}"/>
              </a:ext>
            </a:extLst>
          </p:cNvPr>
          <p:cNvSpPr txBox="1">
            <a:spLocks/>
          </p:cNvSpPr>
          <p:nvPr/>
        </p:nvSpPr>
        <p:spPr>
          <a:xfrm>
            <a:off x="579438" y="3009136"/>
            <a:ext cx="4572000" cy="15027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Thank you</a:t>
            </a:r>
          </a:p>
        </p:txBody>
      </p:sp>
    </p:spTree>
    <p:extLst>
      <p:ext uri="{BB962C8B-B14F-4D97-AF65-F5344CB8AC3E}">
        <p14:creationId xmlns:p14="http://schemas.microsoft.com/office/powerpoint/2010/main" val="86030705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aphicFrame>
        <p:nvGraphicFramePr>
          <p:cNvPr id="4" name="Content Placeholder 4">
            <a:extLst>
              <a:ext uri="{FF2B5EF4-FFF2-40B4-BE49-F238E27FC236}">
                <a16:creationId xmlns:a16="http://schemas.microsoft.com/office/drawing/2014/main" id="{6C5676AD-2E8E-4C68-BD5E-C540499153DB}"/>
              </a:ext>
            </a:extLst>
          </p:cNvPr>
          <p:cNvGraphicFramePr>
            <a:graphicFrameLocks/>
          </p:cNvGraphicFramePr>
          <p:nvPr>
            <p:extLst>
              <p:ext uri="{D42A27DB-BD31-4B8C-83A1-F6EECF244321}">
                <p14:modId xmlns:p14="http://schemas.microsoft.com/office/powerpoint/2010/main" val="1810220517"/>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69339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319314"/>
            <a:ext cx="11333080" cy="648293"/>
          </a:xfrm>
        </p:spPr>
        <p:txBody>
          <a:bodyPr/>
          <a:lstStyle/>
          <a:p>
            <a:r>
              <a:rPr lang="en-AU" sz="3600" spc="-50" dirty="0">
                <a:ln w="3175">
                  <a:noFill/>
                </a:ln>
                <a:solidFill>
                  <a:srgbClr val="1A1A1A"/>
                </a:solidFill>
                <a:latin typeface="Segoe UI Semibold"/>
                <a:ea typeface="+mn-ea"/>
                <a:cs typeface="Segoe UI" pitchFamily="34" charset="0"/>
              </a:rPr>
              <a:t>Continue…</a:t>
            </a:r>
          </a:p>
        </p:txBody>
      </p:sp>
      <p:sp>
        <p:nvSpPr>
          <p:cNvPr id="5" name="Rectangle 4">
            <a:extLst>
              <a:ext uri="{FF2B5EF4-FFF2-40B4-BE49-F238E27FC236}">
                <a16:creationId xmlns:a16="http://schemas.microsoft.com/office/drawing/2014/main" id="{9DE0A7F5-8A16-4C05-8756-26E0D4E3F399}"/>
              </a:ext>
            </a:extLst>
          </p:cNvPr>
          <p:cNvSpPr/>
          <p:nvPr/>
        </p:nvSpPr>
        <p:spPr>
          <a:xfrm>
            <a:off x="539215" y="1404257"/>
            <a:ext cx="11223248" cy="4686300"/>
          </a:xfrm>
          <a:prstGeom prst="rect">
            <a:avLst/>
          </a:prstGeom>
          <a:noFill/>
        </p:spPr>
      </p:sp>
      <p:sp>
        <p:nvSpPr>
          <p:cNvPr id="6" name="Freeform: Shape 5">
            <a:extLst>
              <a:ext uri="{FF2B5EF4-FFF2-40B4-BE49-F238E27FC236}">
                <a16:creationId xmlns:a16="http://schemas.microsoft.com/office/drawing/2014/main" id="{7754C451-83C4-464A-A9EB-0B6810D2A478}"/>
              </a:ext>
            </a:extLst>
          </p:cNvPr>
          <p:cNvSpPr/>
          <p:nvPr/>
        </p:nvSpPr>
        <p:spPr>
          <a:xfrm>
            <a:off x="3265122" y="1767943"/>
            <a:ext cx="2537287" cy="1014914"/>
          </a:xfrm>
          <a:custGeom>
            <a:avLst/>
            <a:gdLst>
              <a:gd name="connsiteX0" fmla="*/ 0 w 2537287"/>
              <a:gd name="connsiteY0" fmla="*/ 0 h 1014914"/>
              <a:gd name="connsiteX1" fmla="*/ 2537287 w 2537287"/>
              <a:gd name="connsiteY1" fmla="*/ 0 h 1014914"/>
              <a:gd name="connsiteX2" fmla="*/ 2537287 w 2537287"/>
              <a:gd name="connsiteY2" fmla="*/ 1014914 h 1014914"/>
              <a:gd name="connsiteX3" fmla="*/ 0 w 2537287"/>
              <a:gd name="connsiteY3" fmla="*/ 1014914 h 1014914"/>
              <a:gd name="connsiteX4" fmla="*/ 0 w 2537287"/>
              <a:gd name="connsiteY4" fmla="*/ 0 h 1014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287" h="1014914">
                <a:moveTo>
                  <a:pt x="0" y="0"/>
                </a:moveTo>
                <a:lnTo>
                  <a:pt x="2537287" y="0"/>
                </a:lnTo>
                <a:lnTo>
                  <a:pt x="2537287" y="1014914"/>
                </a:lnTo>
                <a:lnTo>
                  <a:pt x="0" y="1014914"/>
                </a:lnTo>
                <a:lnTo>
                  <a:pt x="0" y="0"/>
                </a:lnTo>
                <a:close/>
              </a:path>
            </a:pathLst>
          </a:custGeom>
          <a:solidFill>
            <a:schemeClr val="bg1">
              <a:lumMod val="65000"/>
            </a:schemeClr>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 – Part II</a:t>
            </a:r>
          </a:p>
          <a:p>
            <a:pPr marL="0" lvl="0" indent="0" algn="ctr" defTabSz="488950">
              <a:lnSpc>
                <a:spcPct val="90000"/>
              </a:lnSpc>
              <a:spcBef>
                <a:spcPct val="0"/>
              </a:spcBef>
              <a:spcAft>
                <a:spcPct val="35000"/>
              </a:spcAft>
              <a:buNone/>
            </a:pPr>
            <a:r>
              <a:rPr lang="en-US" sz="1100" kern="1200" dirty="0"/>
              <a:t>Power Packed Day with Power BI</a:t>
            </a:r>
            <a:endParaRPr lang="en-AU" sz="1100" kern="1200" dirty="0"/>
          </a:p>
        </p:txBody>
      </p:sp>
      <p:sp>
        <p:nvSpPr>
          <p:cNvPr id="7" name="Freeform: Shape 6">
            <a:extLst>
              <a:ext uri="{FF2B5EF4-FFF2-40B4-BE49-F238E27FC236}">
                <a16:creationId xmlns:a16="http://schemas.microsoft.com/office/drawing/2014/main" id="{646204BF-FD4C-4086-B422-F2D11E506B0D}"/>
              </a:ext>
            </a:extLst>
          </p:cNvPr>
          <p:cNvSpPr/>
          <p:nvPr/>
        </p:nvSpPr>
        <p:spPr>
          <a:xfrm>
            <a:off x="3265122" y="2782858"/>
            <a:ext cx="2537287" cy="2944012"/>
          </a:xfrm>
          <a:custGeom>
            <a:avLst/>
            <a:gdLst>
              <a:gd name="connsiteX0" fmla="*/ 0 w 2537287"/>
              <a:gd name="connsiteY0" fmla="*/ 0 h 2944012"/>
              <a:gd name="connsiteX1" fmla="*/ 2537287 w 2537287"/>
              <a:gd name="connsiteY1" fmla="*/ 0 h 2944012"/>
              <a:gd name="connsiteX2" fmla="*/ 2537287 w 2537287"/>
              <a:gd name="connsiteY2" fmla="*/ 2944012 h 2944012"/>
              <a:gd name="connsiteX3" fmla="*/ 0 w 2537287"/>
              <a:gd name="connsiteY3" fmla="*/ 2944012 h 2944012"/>
              <a:gd name="connsiteX4" fmla="*/ 0 w 2537287"/>
              <a:gd name="connsiteY4" fmla="*/ 0 h 2944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287" h="2944012">
                <a:moveTo>
                  <a:pt x="0" y="0"/>
                </a:moveTo>
                <a:lnTo>
                  <a:pt x="2537287" y="0"/>
                </a:lnTo>
                <a:lnTo>
                  <a:pt x="2537287" y="2944012"/>
                </a:lnTo>
                <a:lnTo>
                  <a:pt x="0" y="2944012"/>
                </a:lnTo>
                <a:lnTo>
                  <a:pt x="0" y="0"/>
                </a:lnTo>
                <a:close/>
              </a:path>
            </a:pathLst>
          </a:cu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The 5x5 Principle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momentum: Power BI</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Desktop</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sources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Query</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Dataflow</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Paginated Reporting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Admin Portal </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p:txBody>
      </p:sp>
      <p:sp>
        <p:nvSpPr>
          <p:cNvPr id="8" name="Freeform: Shape 7">
            <a:extLst>
              <a:ext uri="{FF2B5EF4-FFF2-40B4-BE49-F238E27FC236}">
                <a16:creationId xmlns:a16="http://schemas.microsoft.com/office/drawing/2014/main" id="{E80F79C6-2FF1-4C54-A0C8-CC9538AE0418}"/>
              </a:ext>
            </a:extLst>
          </p:cNvPr>
          <p:cNvSpPr/>
          <p:nvPr/>
        </p:nvSpPr>
        <p:spPr>
          <a:xfrm>
            <a:off x="6157629" y="1767943"/>
            <a:ext cx="2537287" cy="1014914"/>
          </a:xfrm>
          <a:custGeom>
            <a:avLst/>
            <a:gdLst>
              <a:gd name="connsiteX0" fmla="*/ 0 w 2537287"/>
              <a:gd name="connsiteY0" fmla="*/ 0 h 1014914"/>
              <a:gd name="connsiteX1" fmla="*/ 2537287 w 2537287"/>
              <a:gd name="connsiteY1" fmla="*/ 0 h 1014914"/>
              <a:gd name="connsiteX2" fmla="*/ 2537287 w 2537287"/>
              <a:gd name="connsiteY2" fmla="*/ 1014914 h 1014914"/>
              <a:gd name="connsiteX3" fmla="*/ 0 w 2537287"/>
              <a:gd name="connsiteY3" fmla="*/ 1014914 h 1014914"/>
              <a:gd name="connsiteX4" fmla="*/ 0 w 2537287"/>
              <a:gd name="connsiteY4" fmla="*/ 0 h 1014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287" h="1014914">
                <a:moveTo>
                  <a:pt x="0" y="0"/>
                </a:moveTo>
                <a:lnTo>
                  <a:pt x="2537287" y="0"/>
                </a:lnTo>
                <a:lnTo>
                  <a:pt x="2537287" y="1014914"/>
                </a:lnTo>
                <a:lnTo>
                  <a:pt x="0" y="1014914"/>
                </a:lnTo>
                <a:lnTo>
                  <a:pt x="0" y="0"/>
                </a:lnTo>
                <a:close/>
              </a:path>
            </a:pathLst>
          </a:custGeom>
          <a:solidFill>
            <a:schemeClr val="bg1">
              <a:lumMod val="65000"/>
            </a:schemeClr>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 – Part I</a:t>
            </a:r>
          </a:p>
          <a:p>
            <a:pPr marL="0" lvl="0" indent="0" algn="ctr" defTabSz="488950">
              <a:lnSpc>
                <a:spcPct val="90000"/>
              </a:lnSpc>
              <a:spcBef>
                <a:spcPct val="0"/>
              </a:spcBef>
              <a:spcAft>
                <a:spcPct val="35000"/>
              </a:spcAft>
              <a:buNone/>
            </a:pPr>
            <a:r>
              <a:rPr lang="en-US" sz="1100" kern="1200" dirty="0"/>
              <a:t>Power up your Apps with AI Builder</a:t>
            </a:r>
            <a:endParaRPr lang="en-AU" sz="1100" kern="1200" dirty="0"/>
          </a:p>
        </p:txBody>
      </p:sp>
      <p:sp>
        <p:nvSpPr>
          <p:cNvPr id="9" name="Freeform: Shape 8">
            <a:extLst>
              <a:ext uri="{FF2B5EF4-FFF2-40B4-BE49-F238E27FC236}">
                <a16:creationId xmlns:a16="http://schemas.microsoft.com/office/drawing/2014/main" id="{7F36CF60-97E0-4F40-BA06-7F73DC5D5CAF}"/>
              </a:ext>
            </a:extLst>
          </p:cNvPr>
          <p:cNvSpPr/>
          <p:nvPr/>
        </p:nvSpPr>
        <p:spPr>
          <a:xfrm>
            <a:off x="6157629" y="2782858"/>
            <a:ext cx="2537287" cy="2944012"/>
          </a:xfrm>
          <a:custGeom>
            <a:avLst/>
            <a:gdLst>
              <a:gd name="connsiteX0" fmla="*/ 0 w 2537287"/>
              <a:gd name="connsiteY0" fmla="*/ 0 h 2944012"/>
              <a:gd name="connsiteX1" fmla="*/ 2537287 w 2537287"/>
              <a:gd name="connsiteY1" fmla="*/ 0 h 2944012"/>
              <a:gd name="connsiteX2" fmla="*/ 2537287 w 2537287"/>
              <a:gd name="connsiteY2" fmla="*/ 2944012 h 2944012"/>
              <a:gd name="connsiteX3" fmla="*/ 0 w 2537287"/>
              <a:gd name="connsiteY3" fmla="*/ 2944012 h 2944012"/>
              <a:gd name="connsiteX4" fmla="*/ 0 w 2537287"/>
              <a:gd name="connsiteY4" fmla="*/ 0 h 2944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287" h="2944012">
                <a:moveTo>
                  <a:pt x="0" y="0"/>
                </a:moveTo>
                <a:lnTo>
                  <a:pt x="2537287" y="0"/>
                </a:lnTo>
                <a:lnTo>
                  <a:pt x="2537287" y="2944012"/>
                </a:lnTo>
                <a:lnTo>
                  <a:pt x="0" y="2944012"/>
                </a:lnTo>
                <a:lnTo>
                  <a:pt x="0" y="0"/>
                </a:lnTo>
                <a:close/>
              </a:path>
            </a:pathLst>
          </a:cu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AI for every app. And everyone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Setup Environment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AI Model</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Prediction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Form processing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Object detection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Text classification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p:txBody>
      </p:sp>
      <p:sp>
        <p:nvSpPr>
          <p:cNvPr id="10" name="Freeform: Shape 9">
            <a:extLst>
              <a:ext uri="{FF2B5EF4-FFF2-40B4-BE49-F238E27FC236}">
                <a16:creationId xmlns:a16="http://schemas.microsoft.com/office/drawing/2014/main" id="{5912485C-98BC-4401-A569-6DE6E22FD822}"/>
              </a:ext>
            </a:extLst>
          </p:cNvPr>
          <p:cNvSpPr/>
          <p:nvPr/>
        </p:nvSpPr>
        <p:spPr>
          <a:xfrm>
            <a:off x="9050137" y="1767943"/>
            <a:ext cx="2537287" cy="1014914"/>
          </a:xfrm>
          <a:custGeom>
            <a:avLst/>
            <a:gdLst>
              <a:gd name="connsiteX0" fmla="*/ 0 w 2537287"/>
              <a:gd name="connsiteY0" fmla="*/ 0 h 1014914"/>
              <a:gd name="connsiteX1" fmla="*/ 2537287 w 2537287"/>
              <a:gd name="connsiteY1" fmla="*/ 0 h 1014914"/>
              <a:gd name="connsiteX2" fmla="*/ 2537287 w 2537287"/>
              <a:gd name="connsiteY2" fmla="*/ 1014914 h 1014914"/>
              <a:gd name="connsiteX3" fmla="*/ 0 w 2537287"/>
              <a:gd name="connsiteY3" fmla="*/ 1014914 h 1014914"/>
              <a:gd name="connsiteX4" fmla="*/ 0 w 2537287"/>
              <a:gd name="connsiteY4" fmla="*/ 0 h 1014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287" h="1014914">
                <a:moveTo>
                  <a:pt x="0" y="0"/>
                </a:moveTo>
                <a:lnTo>
                  <a:pt x="2537287" y="0"/>
                </a:lnTo>
                <a:lnTo>
                  <a:pt x="2537287" y="1014914"/>
                </a:lnTo>
                <a:lnTo>
                  <a:pt x="0" y="1014914"/>
                </a:lnTo>
                <a:lnTo>
                  <a:pt x="0" y="0"/>
                </a:lnTo>
                <a:close/>
              </a:path>
            </a:pathLst>
          </a:custGeom>
          <a:solidFill>
            <a:schemeClr val="bg1">
              <a:lumMod val="65000"/>
            </a:schemeClr>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 – Part II</a:t>
            </a:r>
          </a:p>
          <a:p>
            <a:pPr marL="0" lvl="0" indent="0" algn="ctr" defTabSz="488950">
              <a:lnSpc>
                <a:spcPct val="90000"/>
              </a:lnSpc>
              <a:spcBef>
                <a:spcPct val="0"/>
              </a:spcBef>
              <a:spcAft>
                <a:spcPct val="35000"/>
              </a:spcAft>
              <a:buNone/>
            </a:pPr>
            <a:r>
              <a:rPr lang="en-US" sz="1100" kern="1200" dirty="0"/>
              <a:t>Power Platform Administration, Security &amp; Integration Connectors</a:t>
            </a:r>
            <a:endParaRPr lang="en-AU" sz="1100" kern="1200" dirty="0"/>
          </a:p>
        </p:txBody>
      </p:sp>
      <p:sp>
        <p:nvSpPr>
          <p:cNvPr id="11" name="Freeform: Shape 10">
            <a:extLst>
              <a:ext uri="{FF2B5EF4-FFF2-40B4-BE49-F238E27FC236}">
                <a16:creationId xmlns:a16="http://schemas.microsoft.com/office/drawing/2014/main" id="{70041BB2-A441-4BDE-8A43-449A8B2F6ACF}"/>
              </a:ext>
            </a:extLst>
          </p:cNvPr>
          <p:cNvSpPr/>
          <p:nvPr/>
        </p:nvSpPr>
        <p:spPr>
          <a:xfrm>
            <a:off x="9050137" y="2782858"/>
            <a:ext cx="2537287" cy="2944012"/>
          </a:xfrm>
          <a:custGeom>
            <a:avLst/>
            <a:gdLst>
              <a:gd name="connsiteX0" fmla="*/ 0 w 2537287"/>
              <a:gd name="connsiteY0" fmla="*/ 0 h 2944012"/>
              <a:gd name="connsiteX1" fmla="*/ 2537287 w 2537287"/>
              <a:gd name="connsiteY1" fmla="*/ 0 h 2944012"/>
              <a:gd name="connsiteX2" fmla="*/ 2537287 w 2537287"/>
              <a:gd name="connsiteY2" fmla="*/ 2944012 h 2944012"/>
              <a:gd name="connsiteX3" fmla="*/ 0 w 2537287"/>
              <a:gd name="connsiteY3" fmla="*/ 2944012 h 2944012"/>
              <a:gd name="connsiteX4" fmla="*/ 0 w 2537287"/>
              <a:gd name="connsiteY4" fmla="*/ 0 h 2944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287" h="2944012">
                <a:moveTo>
                  <a:pt x="0" y="0"/>
                </a:moveTo>
                <a:lnTo>
                  <a:pt x="2537287" y="0"/>
                </a:lnTo>
                <a:lnTo>
                  <a:pt x="2537287" y="2944012"/>
                </a:lnTo>
                <a:lnTo>
                  <a:pt x="0" y="2944012"/>
                </a:lnTo>
                <a:lnTo>
                  <a:pt x="0" y="0"/>
                </a:lnTo>
                <a:close/>
              </a:path>
            </a:pathLst>
          </a:cu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Secure your tenant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Monitor your tenant’s activity</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Alert &amp; act on that activity</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SharePoint Integration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p:txBody>
      </p:sp>
      <p:sp>
        <p:nvSpPr>
          <p:cNvPr id="14" name="Freeform: Shape 13">
            <a:extLst>
              <a:ext uri="{FF2B5EF4-FFF2-40B4-BE49-F238E27FC236}">
                <a16:creationId xmlns:a16="http://schemas.microsoft.com/office/drawing/2014/main" id="{7A15469C-A87B-4A54-AE10-DB95505DE29E}"/>
              </a:ext>
            </a:extLst>
          </p:cNvPr>
          <p:cNvSpPr/>
          <p:nvPr/>
        </p:nvSpPr>
        <p:spPr>
          <a:xfrm>
            <a:off x="579844" y="1767943"/>
            <a:ext cx="2537287" cy="1014914"/>
          </a:xfrm>
          <a:custGeom>
            <a:avLst/>
            <a:gdLst>
              <a:gd name="connsiteX0" fmla="*/ 0 w 2537287"/>
              <a:gd name="connsiteY0" fmla="*/ 0 h 1014914"/>
              <a:gd name="connsiteX1" fmla="*/ 2537287 w 2537287"/>
              <a:gd name="connsiteY1" fmla="*/ 0 h 1014914"/>
              <a:gd name="connsiteX2" fmla="*/ 2537287 w 2537287"/>
              <a:gd name="connsiteY2" fmla="*/ 1014914 h 1014914"/>
              <a:gd name="connsiteX3" fmla="*/ 0 w 2537287"/>
              <a:gd name="connsiteY3" fmla="*/ 1014914 h 1014914"/>
              <a:gd name="connsiteX4" fmla="*/ 0 w 2537287"/>
              <a:gd name="connsiteY4" fmla="*/ 0 h 1014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287" h="1014914">
                <a:moveTo>
                  <a:pt x="0" y="0"/>
                </a:moveTo>
                <a:lnTo>
                  <a:pt x="2537287" y="0"/>
                </a:lnTo>
                <a:lnTo>
                  <a:pt x="2537287" y="1014914"/>
                </a:lnTo>
                <a:lnTo>
                  <a:pt x="0" y="1014914"/>
                </a:lnTo>
                <a:lnTo>
                  <a:pt x="0" y="0"/>
                </a:lnTo>
                <a:close/>
              </a:path>
            </a:pathLst>
          </a:custGeom>
          <a:solidFill>
            <a:schemeClr val="bg1">
              <a:lumMod val="65000"/>
            </a:schemeClr>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8232" tIns="44704" rIns="78232" bIns="44704" numCol="1" spcCol="1270" anchor="ctr" anchorCtr="0">
            <a:noAutofit/>
          </a:bodyPr>
          <a:lstStyle/>
          <a:p>
            <a:pPr lvl="0" algn="ctr"/>
            <a:r>
              <a:rPr lang="en-AU" sz="1100" dirty="0"/>
              <a:t>Day 3 – Part I</a:t>
            </a:r>
          </a:p>
          <a:p>
            <a:pPr lvl="0" algn="ctr"/>
            <a:r>
              <a:rPr lang="en-US" sz="1100" dirty="0"/>
              <a:t>Power Packed Day with Power Agents</a:t>
            </a:r>
            <a:endParaRPr lang="en-AU" sz="1100" dirty="0"/>
          </a:p>
        </p:txBody>
      </p:sp>
      <p:sp>
        <p:nvSpPr>
          <p:cNvPr id="15" name="Freeform: Shape 14">
            <a:extLst>
              <a:ext uri="{FF2B5EF4-FFF2-40B4-BE49-F238E27FC236}">
                <a16:creationId xmlns:a16="http://schemas.microsoft.com/office/drawing/2014/main" id="{8F9D2DB2-C8B4-4BF4-A640-BED8384D6E41}"/>
              </a:ext>
            </a:extLst>
          </p:cNvPr>
          <p:cNvSpPr/>
          <p:nvPr/>
        </p:nvSpPr>
        <p:spPr>
          <a:xfrm>
            <a:off x="579844" y="2782857"/>
            <a:ext cx="2537287" cy="3307699"/>
          </a:xfrm>
          <a:custGeom>
            <a:avLst/>
            <a:gdLst>
              <a:gd name="connsiteX0" fmla="*/ 0 w 2537287"/>
              <a:gd name="connsiteY0" fmla="*/ 0 h 2944012"/>
              <a:gd name="connsiteX1" fmla="*/ 2537287 w 2537287"/>
              <a:gd name="connsiteY1" fmla="*/ 0 h 2944012"/>
              <a:gd name="connsiteX2" fmla="*/ 2537287 w 2537287"/>
              <a:gd name="connsiteY2" fmla="*/ 2944012 h 2944012"/>
              <a:gd name="connsiteX3" fmla="*/ 0 w 2537287"/>
              <a:gd name="connsiteY3" fmla="*/ 2944012 h 2944012"/>
              <a:gd name="connsiteX4" fmla="*/ 0 w 2537287"/>
              <a:gd name="connsiteY4" fmla="*/ 0 h 2944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287" h="2944012">
                <a:moveTo>
                  <a:pt x="0" y="0"/>
                </a:moveTo>
                <a:lnTo>
                  <a:pt x="2537287" y="0"/>
                </a:lnTo>
                <a:lnTo>
                  <a:pt x="2537287" y="2944012"/>
                </a:lnTo>
                <a:lnTo>
                  <a:pt x="0" y="2944012"/>
                </a:lnTo>
                <a:lnTo>
                  <a:pt x="0" y="0"/>
                </a:lnTo>
                <a:close/>
              </a:path>
            </a:pathLst>
          </a:cu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lvl="0">
              <a:lnSpc>
                <a:spcPct val="150000"/>
              </a:lnSpc>
              <a:buFont typeface="Wingdings" panose="05000000000000000000" pitchFamily="2" charset="2"/>
              <a:buChar char="ü"/>
            </a:pPr>
            <a:r>
              <a:rPr lang="en-GB" sz="1100" dirty="0"/>
              <a:t>Introduction</a:t>
            </a:r>
            <a:endParaRPr lang="en-AU" sz="1100" dirty="0"/>
          </a:p>
          <a:p>
            <a:pPr lvl="0">
              <a:lnSpc>
                <a:spcPct val="150000"/>
              </a:lnSpc>
              <a:buFont typeface="Wingdings" panose="05000000000000000000" pitchFamily="2" charset="2"/>
              <a:buChar char="ü"/>
            </a:pPr>
            <a:r>
              <a:rPr lang="en-US" sz="1100" dirty="0"/>
              <a:t>A Robust Virtual Agent Platform</a:t>
            </a:r>
            <a:endParaRPr lang="en-GB" sz="1100" dirty="0"/>
          </a:p>
          <a:p>
            <a:pPr lvl="0">
              <a:lnSpc>
                <a:spcPct val="150000"/>
              </a:lnSpc>
              <a:buFont typeface="Wingdings" panose="05000000000000000000" pitchFamily="2" charset="2"/>
              <a:buChar char="ü"/>
            </a:pPr>
            <a:r>
              <a:rPr lang="en-GB" sz="1100" dirty="0"/>
              <a:t>Converse everywhere</a:t>
            </a:r>
          </a:p>
          <a:p>
            <a:pPr lvl="0">
              <a:lnSpc>
                <a:spcPct val="150000"/>
              </a:lnSpc>
              <a:buFont typeface="Wingdings" panose="05000000000000000000" pitchFamily="2" charset="2"/>
              <a:buChar char="ü"/>
            </a:pPr>
            <a:r>
              <a:rPr lang="en-US" sz="1100" dirty="0"/>
              <a:t>Easily make your bots better</a:t>
            </a:r>
            <a:endParaRPr lang="en-GB" sz="1100" dirty="0"/>
          </a:p>
          <a:p>
            <a:pPr lvl="0">
              <a:lnSpc>
                <a:spcPct val="150000"/>
              </a:lnSpc>
              <a:buFont typeface="Wingdings" panose="05000000000000000000" pitchFamily="2" charset="2"/>
              <a:buChar char="ü"/>
            </a:pPr>
            <a:r>
              <a:rPr lang="en-GB" sz="1100" dirty="0"/>
              <a:t>Create personalized customer experiences</a:t>
            </a:r>
          </a:p>
          <a:p>
            <a:pPr lvl="0">
              <a:lnSpc>
                <a:spcPct val="150000"/>
              </a:lnSpc>
              <a:buFont typeface="Wingdings" panose="05000000000000000000" pitchFamily="2" charset="2"/>
              <a:buChar char="ü"/>
            </a:pPr>
            <a:r>
              <a:rPr lang="en-US" sz="1100" dirty="0"/>
              <a:t>Transfer to a human agent</a:t>
            </a:r>
            <a:endParaRPr lang="en-GB" sz="1100" dirty="0"/>
          </a:p>
          <a:p>
            <a:pPr lvl="0">
              <a:lnSpc>
                <a:spcPct val="150000"/>
              </a:lnSpc>
              <a:buFont typeface="Wingdings" panose="05000000000000000000" pitchFamily="2" charset="2"/>
              <a:buChar char="ü"/>
            </a:pPr>
            <a:r>
              <a:rPr lang="en-US" sz="1100" dirty="0"/>
              <a:t>Built on Power Platform &amp; Azure Bot Service</a:t>
            </a:r>
            <a:endParaRPr lang="en-GB" sz="1100" dirty="0"/>
          </a:p>
          <a:p>
            <a:pPr lvl="0">
              <a:lnSpc>
                <a:spcPct val="150000"/>
              </a:lnSpc>
              <a:buFont typeface="Wingdings" panose="05000000000000000000" pitchFamily="2" charset="2"/>
              <a:buChar char="ü"/>
            </a:pPr>
            <a:r>
              <a:rPr lang="en-US" sz="1100" dirty="0"/>
              <a:t>Extend your bot capabilities with Azure Bot Service</a:t>
            </a:r>
            <a:endParaRPr lang="en-GB" sz="1100" dirty="0"/>
          </a:p>
          <a:p>
            <a:pPr lvl="0">
              <a:lnSpc>
                <a:spcPct val="150000"/>
              </a:lnSpc>
              <a:buFont typeface="Wingdings" panose="05000000000000000000" pitchFamily="2" charset="2"/>
              <a:buChar char="ü"/>
            </a:pPr>
            <a:r>
              <a:rPr lang="en-GB" sz="1100" dirty="0"/>
              <a:t>Demo</a:t>
            </a:r>
          </a:p>
        </p:txBody>
      </p:sp>
    </p:spTree>
    <p:extLst>
      <p:ext uri="{BB962C8B-B14F-4D97-AF65-F5344CB8AC3E}">
        <p14:creationId xmlns:p14="http://schemas.microsoft.com/office/powerpoint/2010/main" val="406937948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584775"/>
          </a:xfrm>
          <a:prstGeom prst="rect">
            <a:avLst/>
          </a:prstGeom>
        </p:spPr>
        <p:txBody>
          <a:bodyPr wrap="square">
            <a:spAutoFit/>
          </a:bodyPr>
          <a:lstStyle/>
          <a:p>
            <a:pPr algn="ctr"/>
            <a:r>
              <a:rPr lang="en-US" sz="3200" b="1" dirty="0">
                <a:solidFill>
                  <a:srgbClr val="7030A0"/>
                </a:solidFill>
              </a:rPr>
              <a:t>Day 2: Power Packed Day with Power Model Driven Apps – Part I</a:t>
            </a:r>
            <a:endParaRPr lang="en-US" sz="24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395990"/>
            <a:ext cx="5222543" cy="514398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Let’s talk about data</a:t>
            </a:r>
          </a:p>
          <a:p>
            <a:pPr marL="800100" lvl="1" indent="-342900" defTabSz="1955800">
              <a:spcBef>
                <a:spcPct val="0"/>
              </a:spcBef>
              <a:spcAft>
                <a:spcPct val="35000"/>
              </a:spcAft>
              <a:buFont typeface="Wingdings" panose="05000000000000000000" pitchFamily="2" charset="2"/>
              <a:buChar char="ü"/>
              <a:defRPr/>
            </a:pPr>
            <a:r>
              <a:rPr lang="en-US" sz="2400" dirty="0">
                <a:solidFill>
                  <a:srgbClr val="2F2F2F"/>
                </a:solidFill>
              </a:rPr>
              <a:t>Data</a:t>
            </a:r>
            <a:r>
              <a:rPr lang="en-US" sz="2400" dirty="0">
                <a:solidFill>
                  <a:srgbClr val="2F2F2F"/>
                </a:solidFill>
                <a:sym typeface="Wingdings" panose="05000000000000000000" pitchFamily="2" charset="2"/>
              </a:rPr>
              <a:t> Connectors Data Verse</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sym typeface="Wingdings" panose="05000000000000000000" pitchFamily="2" charset="2"/>
              </a:rPr>
              <a:t>Types of Data</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sym typeface="Wingdings" panose="05000000000000000000" pitchFamily="2" charset="2"/>
              </a:rPr>
              <a:t>Data Verse</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sym typeface="Wingdings" panose="05000000000000000000" pitchFamily="2" charset="2"/>
              </a:rPr>
              <a:t>Model-driven Apps</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sym typeface="Wingdings" panose="05000000000000000000" pitchFamily="2" charset="2"/>
              </a:rPr>
              <a:t>What type of components can I add?</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Data model design</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Demo</a:t>
            </a:r>
          </a:p>
          <a:p>
            <a:pPr marL="800100" lvl="1" indent="-342900" defTabSz="1955800">
              <a:spcBef>
                <a:spcPct val="0"/>
              </a:spcBef>
              <a:spcAft>
                <a:spcPct val="35000"/>
              </a:spcAft>
              <a:buFont typeface="Wingdings" panose="05000000000000000000" pitchFamily="2" charset="2"/>
              <a:buChar char="ü"/>
              <a:defRPr/>
            </a:pPr>
            <a:endParaRPr lang="en-IN" sz="2400" dirty="0">
              <a:solidFill>
                <a:srgbClr val="2F2F2F"/>
              </a:solidFill>
            </a:endParaRPr>
          </a:p>
        </p:txBody>
      </p:sp>
      <p:sp>
        <p:nvSpPr>
          <p:cNvPr id="25" name="Rectangle 24">
            <a:extLst>
              <a:ext uri="{FF2B5EF4-FFF2-40B4-BE49-F238E27FC236}">
                <a16:creationId xmlns:a16="http://schemas.microsoft.com/office/drawing/2014/main" id="{EF3D5185-07B2-4EAF-859B-B2F50BB94B7A}"/>
              </a:ext>
            </a:extLst>
          </p:cNvPr>
          <p:cNvSpPr/>
          <p:nvPr/>
        </p:nvSpPr>
        <p:spPr>
          <a:xfrm>
            <a:off x="1876425" y="2962180"/>
            <a:ext cx="4060141" cy="47259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l" defTabSz="1955800" rtl="0" eaLnBrk="1" fontAlgn="auto" latinLnBrk="0" hangingPunct="1">
              <a:lnSpc>
                <a:spcPct val="100000"/>
              </a:lnSpc>
              <a:spcBef>
                <a:spcPct val="0"/>
              </a:spcBef>
              <a:spcAft>
                <a:spcPct val="35000"/>
              </a:spcAft>
              <a:buClrTx/>
              <a:buSzTx/>
              <a:buFontTx/>
              <a:buNone/>
              <a:tabLst/>
              <a:defRPr/>
            </a:pPr>
            <a:endParaRPr kumimoji="0" lang="en-US" sz="24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8804050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7B5F1-D798-4517-895F-13A1B9F47175}"/>
              </a:ext>
            </a:extLst>
          </p:cNvPr>
          <p:cNvSpPr>
            <a:spLocks noGrp="1"/>
          </p:cNvSpPr>
          <p:nvPr>
            <p:ph type="title"/>
          </p:nvPr>
        </p:nvSpPr>
        <p:spPr>
          <a:xfrm>
            <a:off x="584200" y="1871783"/>
            <a:ext cx="9785285" cy="1661993"/>
          </a:xfrm>
        </p:spPr>
        <p:txBody>
          <a:bodyPr/>
          <a:lstStyle/>
          <a:p>
            <a:r>
              <a:rPr lang="en-US" dirty="0"/>
              <a:t>Create a model-driven application in Power Apps</a:t>
            </a:r>
          </a:p>
        </p:txBody>
      </p:sp>
    </p:spTree>
    <p:extLst>
      <p:ext uri="{BB962C8B-B14F-4D97-AF65-F5344CB8AC3E}">
        <p14:creationId xmlns:p14="http://schemas.microsoft.com/office/powerpoint/2010/main" val="4179205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337F84-159C-4B8F-A1DA-028FCB2DB052}"/>
              </a:ext>
            </a:extLst>
          </p:cNvPr>
          <p:cNvSpPr>
            <a:spLocks noGrp="1"/>
          </p:cNvSpPr>
          <p:nvPr>
            <p:ph idx="1"/>
          </p:nvPr>
        </p:nvSpPr>
        <p:spPr>
          <a:xfrm>
            <a:off x="576811" y="1018097"/>
            <a:ext cx="11235431" cy="5301403"/>
          </a:xfrm>
        </p:spPr>
        <p:txBody>
          <a:bodyPr>
            <a:normAutofit/>
          </a:bodyPr>
          <a:lstStyle/>
          <a:p>
            <a:pPr>
              <a:lnSpc>
                <a:spcPct val="100000"/>
              </a:lnSpc>
            </a:pPr>
            <a:r>
              <a:rPr lang="en-US" dirty="0"/>
              <a:t>Foundational data source of Microsoft Power Platform</a:t>
            </a:r>
          </a:p>
          <a:p>
            <a:pPr>
              <a:lnSpc>
                <a:spcPct val="100000"/>
              </a:lnSpc>
            </a:pPr>
            <a:r>
              <a:rPr lang="en-US" dirty="0"/>
              <a:t>Data is stored in tables</a:t>
            </a:r>
          </a:p>
          <a:p>
            <a:pPr>
              <a:lnSpc>
                <a:spcPct val="100000"/>
              </a:lnSpc>
            </a:pPr>
            <a:endParaRPr lang="en-US" dirty="0"/>
          </a:p>
          <a:p>
            <a:pPr marL="0" indent="0">
              <a:lnSpc>
                <a:spcPct val="100000"/>
              </a:lnSpc>
              <a:buNone/>
            </a:pPr>
            <a:r>
              <a:rPr lang="en-US" dirty="0"/>
              <a:t>Benefits:</a:t>
            </a:r>
          </a:p>
          <a:p>
            <a:pPr lvl="1">
              <a:lnSpc>
                <a:spcPct val="100000"/>
              </a:lnSpc>
            </a:pPr>
            <a:r>
              <a:rPr lang="en-US" dirty="0"/>
              <a:t>Simple to manage</a:t>
            </a:r>
          </a:p>
          <a:p>
            <a:pPr lvl="1">
              <a:lnSpc>
                <a:spcPct val="100000"/>
              </a:lnSpc>
            </a:pPr>
            <a:r>
              <a:rPr lang="en-US" dirty="0"/>
              <a:t>Helps secure your data</a:t>
            </a:r>
          </a:p>
          <a:p>
            <a:pPr lvl="1">
              <a:lnSpc>
                <a:spcPct val="100000"/>
              </a:lnSpc>
            </a:pPr>
            <a:r>
              <a:rPr lang="en-US" dirty="0"/>
              <a:t>Access your Dynamics 365 data</a:t>
            </a:r>
          </a:p>
          <a:p>
            <a:pPr lvl="1">
              <a:lnSpc>
                <a:spcPct val="100000"/>
              </a:lnSpc>
            </a:pPr>
            <a:r>
              <a:rPr lang="en-US" dirty="0"/>
              <a:t>Rich metadata</a:t>
            </a:r>
          </a:p>
          <a:p>
            <a:pPr lvl="1">
              <a:lnSpc>
                <a:spcPct val="100000"/>
              </a:lnSpc>
            </a:pPr>
            <a:r>
              <a:rPr lang="en-US" dirty="0"/>
              <a:t>Logic and validation</a:t>
            </a:r>
          </a:p>
          <a:p>
            <a:pPr lvl="1">
              <a:lnSpc>
                <a:spcPct val="100000"/>
              </a:lnSpc>
            </a:pPr>
            <a:r>
              <a:rPr lang="en-US" dirty="0"/>
              <a:t>Productivity tools</a:t>
            </a:r>
          </a:p>
        </p:txBody>
      </p:sp>
      <p:sp>
        <p:nvSpPr>
          <p:cNvPr id="3" name="Title 2">
            <a:extLst>
              <a:ext uri="{FF2B5EF4-FFF2-40B4-BE49-F238E27FC236}">
                <a16:creationId xmlns:a16="http://schemas.microsoft.com/office/drawing/2014/main" id="{86EFACCC-9291-4E93-94A4-52EA064E2196}"/>
              </a:ext>
            </a:extLst>
          </p:cNvPr>
          <p:cNvSpPr>
            <a:spLocks noGrp="1"/>
          </p:cNvSpPr>
          <p:nvPr>
            <p:ph type="title"/>
          </p:nvPr>
        </p:nvSpPr>
        <p:spPr>
          <a:xfrm>
            <a:off x="491971" y="288136"/>
            <a:ext cx="10515600" cy="729960"/>
          </a:xfrm>
        </p:spPr>
        <p:txBody>
          <a:bodyPr/>
          <a:lstStyle/>
          <a:p>
            <a:r>
              <a:rPr lang="en-US" dirty="0"/>
              <a:t>Introduction to Microsoft </a:t>
            </a:r>
            <a:r>
              <a:rPr lang="en-US" dirty="0" err="1"/>
              <a:t>Dataverse</a:t>
            </a:r>
            <a:endParaRPr lang="en-US" dirty="0"/>
          </a:p>
        </p:txBody>
      </p:sp>
    </p:spTree>
    <p:extLst>
      <p:ext uri="{BB962C8B-B14F-4D97-AF65-F5344CB8AC3E}">
        <p14:creationId xmlns:p14="http://schemas.microsoft.com/office/powerpoint/2010/main" val="2555594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337F84-159C-4B8F-A1DA-028FCB2DB052}"/>
              </a:ext>
            </a:extLst>
          </p:cNvPr>
          <p:cNvSpPr>
            <a:spLocks noGrp="1"/>
          </p:cNvSpPr>
          <p:nvPr>
            <p:ph idx="1"/>
          </p:nvPr>
        </p:nvSpPr>
        <p:spPr>
          <a:xfrm>
            <a:off x="576811" y="1178351"/>
            <a:ext cx="11235431" cy="5141149"/>
          </a:xfrm>
        </p:spPr>
        <p:txBody>
          <a:bodyPr>
            <a:normAutofit/>
          </a:bodyPr>
          <a:lstStyle/>
          <a:p>
            <a:pPr>
              <a:lnSpc>
                <a:spcPct val="100000"/>
              </a:lnSpc>
            </a:pPr>
            <a:r>
              <a:rPr lang="en-US" dirty="0"/>
              <a:t>Component-focused approach</a:t>
            </a:r>
          </a:p>
          <a:p>
            <a:pPr>
              <a:lnSpc>
                <a:spcPct val="100000"/>
              </a:lnSpc>
            </a:pPr>
            <a:endParaRPr lang="en-US" dirty="0"/>
          </a:p>
          <a:p>
            <a:pPr marL="0" indent="0">
              <a:lnSpc>
                <a:spcPct val="100000"/>
              </a:lnSpc>
              <a:buNone/>
            </a:pPr>
            <a:r>
              <a:rPr lang="en-US" dirty="0"/>
              <a:t>Benefits:</a:t>
            </a:r>
          </a:p>
          <a:p>
            <a:pPr lvl="1">
              <a:lnSpc>
                <a:spcPct val="100000"/>
              </a:lnSpc>
            </a:pPr>
            <a:r>
              <a:rPr lang="en-US" dirty="0"/>
              <a:t>Rich component-focused, no-code design environments</a:t>
            </a:r>
          </a:p>
          <a:p>
            <a:pPr lvl="1">
              <a:lnSpc>
                <a:spcPct val="100000"/>
              </a:lnSpc>
            </a:pPr>
            <a:r>
              <a:rPr lang="en-US" dirty="0"/>
              <a:t>An ability to create complex responsive apps with a similar UI across a variety of devices from desktop to mobile</a:t>
            </a:r>
          </a:p>
          <a:p>
            <a:pPr lvl="1">
              <a:lnSpc>
                <a:spcPct val="100000"/>
              </a:lnSpc>
            </a:pPr>
            <a:r>
              <a:rPr lang="en-US" dirty="0"/>
              <a:t>Robust design capability</a:t>
            </a:r>
          </a:p>
          <a:p>
            <a:pPr lvl="1">
              <a:lnSpc>
                <a:spcPct val="100000"/>
              </a:lnSpc>
            </a:pPr>
            <a:r>
              <a:rPr lang="en-US" dirty="0"/>
              <a:t>Apps can be distributed as a solution</a:t>
            </a:r>
          </a:p>
        </p:txBody>
      </p:sp>
      <p:sp>
        <p:nvSpPr>
          <p:cNvPr id="3" name="Title 2">
            <a:extLst>
              <a:ext uri="{FF2B5EF4-FFF2-40B4-BE49-F238E27FC236}">
                <a16:creationId xmlns:a16="http://schemas.microsoft.com/office/drawing/2014/main" id="{86EFACCC-9291-4E93-94A4-52EA064E2196}"/>
              </a:ext>
            </a:extLst>
          </p:cNvPr>
          <p:cNvSpPr>
            <a:spLocks noGrp="1"/>
          </p:cNvSpPr>
          <p:nvPr>
            <p:ph type="title"/>
          </p:nvPr>
        </p:nvSpPr>
        <p:spPr>
          <a:xfrm>
            <a:off x="491971" y="288136"/>
            <a:ext cx="10515600" cy="729960"/>
          </a:xfrm>
        </p:spPr>
        <p:txBody>
          <a:bodyPr/>
          <a:lstStyle/>
          <a:p>
            <a:r>
              <a:rPr lang="en-US" dirty="0"/>
              <a:t>Introduction to model-driven apps</a:t>
            </a:r>
          </a:p>
        </p:txBody>
      </p:sp>
    </p:spTree>
    <p:extLst>
      <p:ext uri="{BB962C8B-B14F-4D97-AF65-F5344CB8AC3E}">
        <p14:creationId xmlns:p14="http://schemas.microsoft.com/office/powerpoint/2010/main" val="3389939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337F84-159C-4B8F-A1DA-028FCB2DB052}"/>
              </a:ext>
            </a:extLst>
          </p:cNvPr>
          <p:cNvSpPr>
            <a:spLocks noGrp="1"/>
          </p:cNvSpPr>
          <p:nvPr>
            <p:ph idx="1"/>
          </p:nvPr>
        </p:nvSpPr>
        <p:spPr>
          <a:xfrm>
            <a:off x="576811" y="1178351"/>
            <a:ext cx="11235431" cy="5141149"/>
          </a:xfrm>
        </p:spPr>
        <p:txBody>
          <a:bodyPr>
            <a:normAutofit/>
          </a:bodyPr>
          <a:lstStyle/>
          <a:p>
            <a:pPr>
              <a:lnSpc>
                <a:spcPct val="100000"/>
              </a:lnSpc>
            </a:pPr>
            <a:r>
              <a:rPr lang="en-US" dirty="0"/>
              <a:t>Tables from Microsoft </a:t>
            </a:r>
            <a:r>
              <a:rPr lang="en-US" dirty="0" err="1"/>
              <a:t>Dataverse</a:t>
            </a:r>
            <a:r>
              <a:rPr lang="en-US" dirty="0"/>
              <a:t> as your building blocks</a:t>
            </a:r>
          </a:p>
          <a:p>
            <a:pPr>
              <a:lnSpc>
                <a:spcPct val="100000"/>
              </a:lnSpc>
            </a:pPr>
            <a:r>
              <a:rPr lang="en-US" dirty="0"/>
              <a:t>Modeling business data</a:t>
            </a:r>
          </a:p>
          <a:p>
            <a:pPr>
              <a:lnSpc>
                <a:spcPct val="100000"/>
              </a:lnSpc>
            </a:pPr>
            <a:r>
              <a:rPr lang="en-US" dirty="0"/>
              <a:t>Defining business processes</a:t>
            </a:r>
          </a:p>
          <a:p>
            <a:pPr>
              <a:lnSpc>
                <a:spcPct val="100000"/>
              </a:lnSpc>
            </a:pPr>
            <a:r>
              <a:rPr lang="en-US" dirty="0"/>
              <a:t>Composing the app</a:t>
            </a:r>
          </a:p>
        </p:txBody>
      </p:sp>
      <p:sp>
        <p:nvSpPr>
          <p:cNvPr id="3" name="Title 2">
            <a:extLst>
              <a:ext uri="{FF2B5EF4-FFF2-40B4-BE49-F238E27FC236}">
                <a16:creationId xmlns:a16="http://schemas.microsoft.com/office/drawing/2014/main" id="{86EFACCC-9291-4E93-94A4-52EA064E2196}"/>
              </a:ext>
            </a:extLst>
          </p:cNvPr>
          <p:cNvSpPr>
            <a:spLocks noGrp="1"/>
          </p:cNvSpPr>
          <p:nvPr>
            <p:ph type="title"/>
          </p:nvPr>
        </p:nvSpPr>
        <p:spPr>
          <a:xfrm>
            <a:off x="491971" y="288136"/>
            <a:ext cx="10515600" cy="729960"/>
          </a:xfrm>
        </p:spPr>
        <p:txBody>
          <a:bodyPr>
            <a:normAutofit/>
          </a:bodyPr>
          <a:lstStyle/>
          <a:p>
            <a:r>
              <a:rPr lang="en-US" dirty="0"/>
              <a:t>Microsoft </a:t>
            </a:r>
            <a:r>
              <a:rPr lang="en-US" dirty="0" err="1"/>
              <a:t>Dataverse</a:t>
            </a:r>
            <a:r>
              <a:rPr lang="en-US" dirty="0"/>
              <a:t> and model-driven apps</a:t>
            </a:r>
          </a:p>
        </p:txBody>
      </p:sp>
    </p:spTree>
    <p:extLst>
      <p:ext uri="{BB962C8B-B14F-4D97-AF65-F5344CB8AC3E}">
        <p14:creationId xmlns:p14="http://schemas.microsoft.com/office/powerpoint/2010/main" val="3133170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447</TotalTime>
  <Words>602</Words>
  <Application>Microsoft Office PowerPoint</Application>
  <PresentationFormat>Widescreen</PresentationFormat>
  <Paragraphs>192</Paragraphs>
  <Slides>18</Slides>
  <Notes>9</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18</vt:i4>
      </vt:variant>
    </vt:vector>
  </HeadingPairs>
  <TitlesOfParts>
    <vt:vector size="34" baseType="lpstr">
      <vt:lpstr>Arial</vt:lpstr>
      <vt:lpstr>Calibri</vt:lpstr>
      <vt:lpstr>Calibri Light</vt:lpstr>
      <vt:lpstr>Consolas</vt:lpstr>
      <vt:lpstr>Proxima Nova</vt:lpstr>
      <vt:lpstr>Segoe UI</vt:lpstr>
      <vt:lpstr>Segoe UI (Body)</vt:lpstr>
      <vt:lpstr>Segoe UI Light</vt:lpstr>
      <vt:lpstr>Segoe UI Semibold</vt:lpstr>
      <vt:lpstr>Times New Roman</vt:lpstr>
      <vt:lpstr>Wingdings</vt:lpstr>
      <vt:lpstr>Office Theme</vt:lpstr>
      <vt:lpstr>1_M365 PPT Template - 2017</vt:lpstr>
      <vt:lpstr>Black Template</vt:lpstr>
      <vt:lpstr>Light Gray Template</vt:lpstr>
      <vt:lpstr>9-51056_Build 2019 Breakout_White Template</vt:lpstr>
      <vt:lpstr>PowerPoint Presentation</vt:lpstr>
      <vt:lpstr>Course Overview</vt:lpstr>
      <vt:lpstr>Continue…</vt:lpstr>
      <vt:lpstr>PowerPoint Presentation</vt:lpstr>
      <vt:lpstr>Agenda</vt:lpstr>
      <vt:lpstr>Create a model-driven application in Power Apps</vt:lpstr>
      <vt:lpstr>Introduction to Microsoft Dataverse</vt:lpstr>
      <vt:lpstr>Introduction to model-driven apps</vt:lpstr>
      <vt:lpstr>Microsoft Dataverse and model-driven apps</vt:lpstr>
      <vt:lpstr>Create tables in Dataverse</vt:lpstr>
      <vt:lpstr>Table characteristics</vt:lpstr>
      <vt:lpstr>Create a custom table and import data</vt:lpstr>
      <vt:lpstr>Model-driven apps in Power Apps</vt:lpstr>
      <vt:lpstr>Design Phases</vt:lpstr>
      <vt:lpstr>Building blocks</vt:lpstr>
      <vt:lpstr>Create a  model-driven app</vt:lpstr>
      <vt:lpstr>Control security when sharing model-driven apps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cp:lastModifiedBy>
  <cp:revision>105</cp:revision>
  <dcterms:created xsi:type="dcterms:W3CDTF">2020-02-12T12:44:10Z</dcterms:created>
  <dcterms:modified xsi:type="dcterms:W3CDTF">2021-08-15T20:10:13Z</dcterms:modified>
</cp:coreProperties>
</file>